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2" r:id="rId6"/>
    <p:sldMasterId id="2147483671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</p:sldIdLst>
  <p:sldSz cy="5143500" cx="9144000"/>
  <p:notesSz cx="7315200" cy="9601200"/>
  <p:embeddedFontLst>
    <p:embeddedFont>
      <p:font typeface="Lato"/>
      <p:regular r:id="rId32"/>
      <p:bold r:id="rId33"/>
      <p:italic r:id="rId34"/>
      <p:boldItalic r:id="rId35"/>
    </p:embeddedFont>
    <p:embeddedFont>
      <p:font typeface="Libre Baskerville"/>
      <p:regular r:id="rId36"/>
      <p:bold r:id="rId37"/>
      <p:italic r:id="rId38"/>
    </p:embeddedFont>
    <p:embeddedFont>
      <p:font typeface="Open Sans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3" roundtripDataSignature="AMtx7mjg+lvbmpGSdtNhA1CeAt5unweZ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37D8D42-0CF4-4322-9B82-3B407B673B02}">
  <a:tblStyle styleId="{037D8D42-0CF4-4322-9B82-3B407B673B0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.fntdata"/><Relationship Id="rId20" Type="http://schemas.openxmlformats.org/officeDocument/2006/relationships/slide" Target="slides/slide12.xml"/><Relationship Id="rId42" Type="http://schemas.openxmlformats.org/officeDocument/2006/relationships/font" Target="fonts/OpenSans-boldItalic.fntdata"/><Relationship Id="rId41" Type="http://schemas.openxmlformats.org/officeDocument/2006/relationships/font" Target="fonts/OpenSans-italic.fntdata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43" Type="http://customschemas.google.com/relationships/presentationmetadata" Target="metadata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Lato-bold.fntdata"/><Relationship Id="rId10" Type="http://schemas.openxmlformats.org/officeDocument/2006/relationships/slide" Target="slides/slide2.xml"/><Relationship Id="rId32" Type="http://schemas.openxmlformats.org/officeDocument/2006/relationships/font" Target="fonts/Lato-regular.fntdata"/><Relationship Id="rId13" Type="http://schemas.openxmlformats.org/officeDocument/2006/relationships/slide" Target="slides/slide5.xml"/><Relationship Id="rId35" Type="http://schemas.openxmlformats.org/officeDocument/2006/relationships/font" Target="fonts/Lato-boldItalic.fntdata"/><Relationship Id="rId12" Type="http://schemas.openxmlformats.org/officeDocument/2006/relationships/slide" Target="slides/slide4.xml"/><Relationship Id="rId34" Type="http://schemas.openxmlformats.org/officeDocument/2006/relationships/font" Target="fonts/Lato-italic.fntdata"/><Relationship Id="rId15" Type="http://schemas.openxmlformats.org/officeDocument/2006/relationships/slide" Target="slides/slide7.xml"/><Relationship Id="rId37" Type="http://schemas.openxmlformats.org/officeDocument/2006/relationships/font" Target="fonts/LibreBaskerville-bold.fntdata"/><Relationship Id="rId14" Type="http://schemas.openxmlformats.org/officeDocument/2006/relationships/slide" Target="slides/slide6.xml"/><Relationship Id="rId36" Type="http://schemas.openxmlformats.org/officeDocument/2006/relationships/font" Target="fonts/LibreBaskerville-regular.fntdata"/><Relationship Id="rId17" Type="http://schemas.openxmlformats.org/officeDocument/2006/relationships/slide" Target="slides/slide9.xml"/><Relationship Id="rId39" Type="http://schemas.openxmlformats.org/officeDocument/2006/relationships/font" Target="fonts/OpenSans-regular.fntdata"/><Relationship Id="rId16" Type="http://schemas.openxmlformats.org/officeDocument/2006/relationships/slide" Target="slides/slide8.xml"/><Relationship Id="rId38" Type="http://schemas.openxmlformats.org/officeDocument/2006/relationships/font" Target="fonts/LibreBaskerville-italic.fntdata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Kristen &amp; Will</a:t>
            </a:r>
            <a:endParaRPr/>
          </a:p>
        </p:txBody>
      </p:sp>
      <p:sp>
        <p:nvSpPr>
          <p:cNvPr id="230" name="Google Shape;230;p1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232" name="Google Shape;232;p1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0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10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 &amp; Kristen</a:t>
            </a:r>
            <a:endParaRPr/>
          </a:p>
        </p:txBody>
      </p:sp>
      <p:sp>
        <p:nvSpPr>
          <p:cNvPr id="332" name="Google Shape;332;p10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0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0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1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11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342" name="Google Shape;342;p11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1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344" name="Google Shape;344;p11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2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p12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Kristen</a:t>
            </a:r>
            <a:endParaRPr/>
          </a:p>
        </p:txBody>
      </p:sp>
      <p:sp>
        <p:nvSpPr>
          <p:cNvPr id="354" name="Google Shape;354;p12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2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2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3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13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367" name="Google Shape;367;p13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3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3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4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14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 &amp; Kristen</a:t>
            </a:r>
            <a:endParaRPr/>
          </a:p>
        </p:txBody>
      </p:sp>
      <p:sp>
        <p:nvSpPr>
          <p:cNvPr id="382" name="Google Shape;382;p14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4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4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5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" name="Google Shape;391;p15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 &amp; Kristen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Think - 7min;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Pair - 8min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Share in small group discussions (8min)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 group report back - Criteria (popcorn answers for each question; 5min)</a:t>
            </a:r>
            <a:endParaRPr/>
          </a:p>
        </p:txBody>
      </p:sp>
      <p:sp>
        <p:nvSpPr>
          <p:cNvPr id="392" name="Google Shape;392;p15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5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5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6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p16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404" name="Google Shape;404;p16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6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406" name="Google Shape;406;p16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7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17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None/>
            </a:pPr>
            <a:r>
              <a:rPr b="0" i="0" lang="en-US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Ask for willing examples from pastors and site directors from their module work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thought they did well in summer 2024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are hoping to “polish” in summer 2025</a:t>
            </a:r>
            <a:endParaRPr/>
          </a:p>
        </p:txBody>
      </p:sp>
      <p:sp>
        <p:nvSpPr>
          <p:cNvPr id="416" name="Google Shape;416;p17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7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18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None/>
            </a:pPr>
            <a:r>
              <a:rPr b="0" i="0" lang="en-US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Ask for willing examples from pastors and site directors from their module work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thought they did well in summer 2024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are hoping to “polish” in summer 2025</a:t>
            </a:r>
            <a:endParaRPr/>
          </a:p>
        </p:txBody>
      </p:sp>
      <p:sp>
        <p:nvSpPr>
          <p:cNvPr id="429" name="Google Shape;429;p18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8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8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9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" name="Google Shape;440;p19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 &amp; Kristen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Think - 15min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Pair - 8min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 group report back – assessment (popcorn answers for each question; 5min)</a:t>
            </a:r>
            <a:endParaRPr/>
          </a:p>
        </p:txBody>
      </p:sp>
      <p:sp>
        <p:nvSpPr>
          <p:cNvPr id="441" name="Google Shape;441;p19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9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9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2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241" name="Google Shape;241;p2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243" name="Google Shape;243;p2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0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20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453" name="Google Shape;453;p20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20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455" name="Google Shape;455;p20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21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465" name="Google Shape;465;p21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1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1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2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p22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Pair - 10min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Ask everyone outline their first two steps when get home; popcorn report out (5min)</a:t>
            </a:r>
            <a:endParaRPr/>
          </a:p>
        </p:txBody>
      </p:sp>
      <p:sp>
        <p:nvSpPr>
          <p:cNvPr id="477" name="Google Shape;477;p22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2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2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3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8" name="Google Shape;488;p23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3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3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491" name="Google Shape;491;p23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3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253" name="Google Shape;253;p3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4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</p:txBody>
      </p:sp>
      <p:sp>
        <p:nvSpPr>
          <p:cNvPr id="264" name="Google Shape;264;p4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4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Aldridge, Murray, Prinz, Boothroyd, Veazey, &amp; Morgan  (2016, March)</a:t>
            </a:r>
            <a:endParaRPr/>
          </a:p>
        </p:txBody>
      </p:sp>
      <p:sp>
        <p:nvSpPr>
          <p:cNvPr id="266" name="Google Shape;266;p4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5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None/>
            </a:pPr>
            <a:r>
              <a:rPr b="0" i="0" lang="en-US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Ask for willing examples from pastors and site directors from their module work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thought they did well in summer 2024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Something they are hoping to “polish” in summer 2025</a:t>
            </a:r>
            <a:endParaRPr/>
          </a:p>
        </p:txBody>
      </p:sp>
      <p:sp>
        <p:nvSpPr>
          <p:cNvPr id="276" name="Google Shape;276;p5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5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5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6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Kristen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Preferred</a:t>
            </a: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qualifications for strong candidates will also include a demonstrated commitment to lifelong learning and prior completion of trainings in Safe Sanctuaries, cultural humility, and trauma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, toxic stress, and/or trauma-informed approaches to working with children and families</a:t>
            </a: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6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6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6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7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Kristen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Preferred</a:t>
            </a: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experience for strong candidates will also include any number of the following: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creating a positive learning environment, including the use of activities that positively engage and reinforce early elementary students;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effectively working with students who are English language learners and/or families whose first language is not English;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providing literacy instruction in early elementary school settings;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team leadership;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providing professional development to team members through training, coaching, and/or mentoring;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having implemented policies and procedures commensurate with Safe Sanctuaries;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managing staff recruitment/hiring;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managing payroll; and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supporting and/or participating in data collection, including administering assessments.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7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8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Preferred</a:t>
            </a: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knowledge for strong candidates will also include science of reading principles and practices; principles and practices for communicating with family and community members; and understanding church leadership roles and functions (for example, with regards to buildings, insurance, Safe Sanctuaries).</a:t>
            </a:r>
            <a:r>
              <a:rPr lang="en-US"/>
              <a:t> 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8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/>
          <p:nvPr>
            <p:ph idx="2" type="sldImg"/>
          </p:nvPr>
        </p:nvSpPr>
        <p:spPr>
          <a:xfrm>
            <a:off x="457200" y="719138"/>
            <a:ext cx="6400800" cy="3600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9:notes"/>
          <p:cNvSpPr txBox="1"/>
          <p:nvPr>
            <p:ph idx="1" type="body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Preferred</a:t>
            </a: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skills for strong candidates will also include: the ability to learn from experience to succeed in new situations (learning agility); the ability to use creative media software platforms, such as Canva or similar; community event planning; and the ability to demonstrate cultural humility and trauma informed practices when working with students, families, and community partners.</a:t>
            </a:r>
            <a:r>
              <a:rPr lang="en-US"/>
              <a:t> 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:notes"/>
          <p:cNvSpPr txBox="1"/>
          <p:nvPr>
            <p:ph idx="3" type="hdr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:notes"/>
          <p:cNvSpPr txBox="1"/>
          <p:nvPr>
            <p:ph idx="11" type="ftr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Aldridge, Murray, Prinz, Boothroyd, Veazey, &amp; Morgan  (2016, March)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9:notes"/>
          <p:cNvSpPr txBox="1"/>
          <p:nvPr>
            <p:ph idx="12" type="sldNum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11015" y="1"/>
            <a:ext cx="13387712" cy="429989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5"/>
          <p:cNvSpPr/>
          <p:nvPr/>
        </p:nvSpPr>
        <p:spPr>
          <a:xfrm>
            <a:off x="511628" y="393927"/>
            <a:ext cx="8153399" cy="3497217"/>
          </a:xfrm>
          <a:prstGeom prst="roundRect">
            <a:avLst>
              <a:gd fmla="val 0" name="adj"/>
            </a:avLst>
          </a:prstGeom>
          <a:solidFill>
            <a:schemeClr val="lt1">
              <a:alpha val="80000"/>
            </a:schemeClr>
          </a:solidFill>
          <a:ln cap="flat" cmpd="sng" w="1270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 up of a necklace&#10;&#10;Description automatically generated" id="16" name="Google Shape;1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892" y="3114809"/>
            <a:ext cx="1023021" cy="77633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5"/>
          <p:cNvSpPr txBox="1"/>
          <p:nvPr>
            <p:ph type="ctrTitle"/>
          </p:nvPr>
        </p:nvSpPr>
        <p:spPr>
          <a:xfrm>
            <a:off x="919842" y="606429"/>
            <a:ext cx="7336971" cy="129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Lato"/>
              <a:buNone/>
              <a:defRPr b="1" i="0" sz="3200" u="none" cap="none" strike="noStrike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25"/>
          <p:cNvSpPr txBox="1"/>
          <p:nvPr>
            <p:ph idx="1" type="subTitle"/>
          </p:nvPr>
        </p:nvSpPr>
        <p:spPr>
          <a:xfrm>
            <a:off x="919842" y="1959520"/>
            <a:ext cx="7336971" cy="86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  <a:defRPr b="0" sz="16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9" name="Google Shape;19;p25"/>
          <p:cNvSpPr txBox="1"/>
          <p:nvPr>
            <p:ph idx="2" type="body"/>
          </p:nvPr>
        </p:nvSpPr>
        <p:spPr>
          <a:xfrm>
            <a:off x="919842" y="3073561"/>
            <a:ext cx="7336971" cy="562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060"/>
              </a:buClr>
              <a:buSzPts val="1200"/>
              <a:buNone/>
              <a:defRPr b="1" sz="12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53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Text&#10;&#10;Description automatically generated" id="82" name="Google Shape;8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3915"/>
            <a:ext cx="9144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5"/>
          <p:cNvSpPr/>
          <p:nvPr>
            <p:ph type="title"/>
          </p:nvPr>
        </p:nvSpPr>
        <p:spPr>
          <a:xfrm>
            <a:off x="193384" y="141515"/>
            <a:ext cx="6712408" cy="56418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5"/>
          <p:cNvSpPr txBox="1"/>
          <p:nvPr>
            <p:ph idx="1" type="body"/>
          </p:nvPr>
        </p:nvSpPr>
        <p:spPr>
          <a:xfrm>
            <a:off x="289560" y="837561"/>
            <a:ext cx="4151376" cy="3729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55"/>
          <p:cNvSpPr txBox="1"/>
          <p:nvPr>
            <p:ph idx="2" type="body"/>
          </p:nvPr>
        </p:nvSpPr>
        <p:spPr>
          <a:xfrm>
            <a:off x="4674870" y="837560"/>
            <a:ext cx="4147907" cy="3729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55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88" name="Google Shape;88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75814" y="165033"/>
            <a:ext cx="946966" cy="45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56"/>
          <p:cNvSpPr txBox="1"/>
          <p:nvPr>
            <p:ph idx="1" type="body"/>
          </p:nvPr>
        </p:nvSpPr>
        <p:spPr>
          <a:xfrm>
            <a:off x="288470" y="1577679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56"/>
          <p:cNvSpPr/>
          <p:nvPr>
            <p:ph type="title"/>
          </p:nvPr>
        </p:nvSpPr>
        <p:spPr>
          <a:xfrm>
            <a:off x="284726" y="665016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 b="0" sz="2800"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56"/>
          <p:cNvSpPr txBox="1"/>
          <p:nvPr>
            <p:ph idx="2" type="body"/>
          </p:nvPr>
        </p:nvSpPr>
        <p:spPr>
          <a:xfrm>
            <a:off x="300030" y="330837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56"/>
          <p:cNvSpPr/>
          <p:nvPr>
            <p:ph idx="3" type="pic"/>
          </p:nvPr>
        </p:nvSpPr>
        <p:spPr>
          <a:xfrm>
            <a:off x="4946840" y="0"/>
            <a:ext cx="419716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7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57"/>
          <p:cNvSpPr txBox="1"/>
          <p:nvPr>
            <p:ph idx="1" type="body"/>
          </p:nvPr>
        </p:nvSpPr>
        <p:spPr>
          <a:xfrm>
            <a:off x="4382125" y="1411875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57"/>
          <p:cNvSpPr/>
          <p:nvPr>
            <p:ph type="title"/>
          </p:nvPr>
        </p:nvSpPr>
        <p:spPr>
          <a:xfrm>
            <a:off x="4378381" y="499212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7"/>
          <p:cNvSpPr txBox="1"/>
          <p:nvPr>
            <p:ph idx="2" type="body"/>
          </p:nvPr>
        </p:nvSpPr>
        <p:spPr>
          <a:xfrm>
            <a:off x="4393685" y="165033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57"/>
          <p:cNvSpPr/>
          <p:nvPr>
            <p:ph idx="3" type="pic"/>
          </p:nvPr>
        </p:nvSpPr>
        <p:spPr>
          <a:xfrm>
            <a:off x="0" y="0"/>
            <a:ext cx="419716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8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58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59"/>
          <p:cNvSpPr txBox="1"/>
          <p:nvPr>
            <p:ph idx="1" type="body"/>
          </p:nvPr>
        </p:nvSpPr>
        <p:spPr>
          <a:xfrm>
            <a:off x="288470" y="1549287"/>
            <a:ext cx="4071259" cy="3088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59"/>
          <p:cNvSpPr/>
          <p:nvPr>
            <p:ph type="title"/>
          </p:nvPr>
        </p:nvSpPr>
        <p:spPr>
          <a:xfrm>
            <a:off x="284726" y="636624"/>
            <a:ext cx="407125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59"/>
          <p:cNvSpPr txBox="1"/>
          <p:nvPr>
            <p:ph idx="2" type="body"/>
          </p:nvPr>
        </p:nvSpPr>
        <p:spPr>
          <a:xfrm>
            <a:off x="300030" y="302445"/>
            <a:ext cx="4055955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59"/>
          <p:cNvSpPr txBox="1"/>
          <p:nvPr>
            <p:ph idx="3" type="body"/>
          </p:nvPr>
        </p:nvSpPr>
        <p:spPr>
          <a:xfrm>
            <a:off x="4663854" y="1549287"/>
            <a:ext cx="4071259" cy="3088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59"/>
          <p:cNvSpPr/>
          <p:nvPr/>
        </p:nvSpPr>
        <p:spPr>
          <a:xfrm>
            <a:off x="4660110" y="636624"/>
            <a:ext cx="407125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0" lang="en-US" sz="2800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rPr>
              <a:t>Click to edit Master title style</a:t>
            </a:r>
            <a:endParaRPr/>
          </a:p>
        </p:txBody>
      </p:sp>
      <p:sp>
        <p:nvSpPr>
          <p:cNvPr id="111" name="Google Shape;111;p59"/>
          <p:cNvSpPr txBox="1"/>
          <p:nvPr>
            <p:ph idx="4" type="body"/>
          </p:nvPr>
        </p:nvSpPr>
        <p:spPr>
          <a:xfrm>
            <a:off x="4675414" y="302445"/>
            <a:ext cx="4055955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0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60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1"/>
          <p:cNvSpPr/>
          <p:nvPr>
            <p:ph idx="2" type="pic"/>
          </p:nvPr>
        </p:nvSpPr>
        <p:spPr>
          <a:xfrm>
            <a:off x="4196576" y="564429"/>
            <a:ext cx="4629150" cy="3926005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61"/>
          <p:cNvSpPr/>
          <p:nvPr>
            <p:ph type="title"/>
          </p:nvPr>
        </p:nvSpPr>
        <p:spPr>
          <a:xfrm>
            <a:off x="318273" y="564546"/>
            <a:ext cx="3742097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1800"/>
              <a:buFont typeface="Lato"/>
              <a:buNone/>
              <a:defRPr b="0"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61"/>
          <p:cNvSpPr txBox="1"/>
          <p:nvPr>
            <p:ph idx="1" type="body"/>
          </p:nvPr>
        </p:nvSpPr>
        <p:spPr>
          <a:xfrm>
            <a:off x="318274" y="1392572"/>
            <a:ext cx="3742097" cy="3009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9" name="Google Shape;119;p6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necklace&#10;&#10;Description automatically generated" id="120" name="Google Shape;120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07509" y="-54429"/>
            <a:ext cx="665269" cy="73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2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2"/>
          <p:cNvSpPr txBox="1"/>
          <p:nvPr>
            <p:ph idx="1" type="body"/>
          </p:nvPr>
        </p:nvSpPr>
        <p:spPr>
          <a:xfrm rot="5400000">
            <a:off x="2551720" y="-1545607"/>
            <a:ext cx="3780334" cy="8445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435405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7"/>
          <p:cNvSpPr/>
          <p:nvPr/>
        </p:nvSpPr>
        <p:spPr>
          <a:xfrm>
            <a:off x="527957" y="576943"/>
            <a:ext cx="8153399" cy="3497217"/>
          </a:xfrm>
          <a:prstGeom prst="roundRect">
            <a:avLst>
              <a:gd fmla="val 0" name="adj"/>
            </a:avLst>
          </a:prstGeom>
          <a:solidFill>
            <a:schemeClr val="lt1">
              <a:alpha val="80000"/>
            </a:schemeClr>
          </a:solidFill>
          <a:ln cap="flat" cmpd="sng" w="1270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 up of a necklace&#10;&#10;Description automatically generated" id="23" name="Google Shape;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892" y="3297825"/>
            <a:ext cx="1023021" cy="77633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7"/>
          <p:cNvSpPr txBox="1"/>
          <p:nvPr>
            <p:ph type="ctrTitle"/>
          </p:nvPr>
        </p:nvSpPr>
        <p:spPr>
          <a:xfrm>
            <a:off x="936171" y="789445"/>
            <a:ext cx="7336971" cy="129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Lato"/>
              <a:buNone/>
              <a:defRPr b="1" i="0" sz="3200" u="none" cap="none" strike="noStrike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7"/>
          <p:cNvSpPr txBox="1"/>
          <p:nvPr>
            <p:ph idx="1" type="subTitle"/>
          </p:nvPr>
        </p:nvSpPr>
        <p:spPr>
          <a:xfrm>
            <a:off x="936171" y="2142536"/>
            <a:ext cx="7336971" cy="86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  <a:defRPr b="0" sz="16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6" name="Google Shape;26;p37"/>
          <p:cNvSpPr txBox="1"/>
          <p:nvPr>
            <p:ph idx="2" type="body"/>
          </p:nvPr>
        </p:nvSpPr>
        <p:spPr>
          <a:xfrm>
            <a:off x="936171" y="3073561"/>
            <a:ext cx="7336971" cy="562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060"/>
              </a:buClr>
              <a:buSzPts val="1200"/>
              <a:buNone/>
              <a:defRPr b="1" sz="12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3"/>
          <p:cNvSpPr/>
          <p:nvPr>
            <p:ph type="title"/>
          </p:nvPr>
        </p:nvSpPr>
        <p:spPr>
          <a:xfrm>
            <a:off x="6731360" y="259442"/>
            <a:ext cx="1971675" cy="395802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27" name="Google Shape;127;p63"/>
          <p:cNvSpPr txBox="1"/>
          <p:nvPr/>
        </p:nvSpPr>
        <p:spPr>
          <a:xfrm rot="5400000">
            <a:off x="5738177" y="1252598"/>
            <a:ext cx="395802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0" i="0" lang="en-US" sz="2800" u="none" cap="none" strike="noStrike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rPr>
              <a:t>Click to edit Master title style</a:t>
            </a:r>
            <a:endParaRPr/>
          </a:p>
        </p:txBody>
      </p:sp>
      <p:sp>
        <p:nvSpPr>
          <p:cNvPr id="128" name="Google Shape;128;p63"/>
          <p:cNvSpPr txBox="1"/>
          <p:nvPr>
            <p:ph idx="1" type="body"/>
          </p:nvPr>
        </p:nvSpPr>
        <p:spPr>
          <a:xfrm rot="5400000">
            <a:off x="1515351" y="-814944"/>
            <a:ext cx="3958022" cy="610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6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4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6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33" name="Google Shape;133;p64"/>
          <p:cNvGraphicFramePr/>
          <p:nvPr/>
        </p:nvGraphicFramePr>
        <p:xfrm>
          <a:off x="1508169" y="29395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{037D8D42-0CF4-4322-9B82-3B407B673B02}</a:tableStyleId>
              </a:tblPr>
              <a:tblGrid>
                <a:gridCol w="2032000"/>
                <a:gridCol w="2032000"/>
                <a:gridCol w="2032000"/>
              </a:tblGrid>
              <a:tr h="851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Will Aldridge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Shannon Chaplo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Ariel Everett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Cassie Koester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Kimberly Maloney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Marais Pletsch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Renée Boothroyd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Sandra Diehl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Lena Harris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Sherra Lawrence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Capri McDonald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Jennifer Robinette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Stephanie Catlett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Christina DiSalvo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Robin Jenkins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Barbara Lowery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Devon Minch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Rebecca Roppolo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134" name="Google Shape;1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74450" y="1723149"/>
            <a:ext cx="4995100" cy="100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30"/>
          <p:cNvSpPr txBox="1"/>
          <p:nvPr>
            <p:ph idx="1" type="body"/>
          </p:nvPr>
        </p:nvSpPr>
        <p:spPr>
          <a:xfrm>
            <a:off x="4382125" y="1411875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30"/>
          <p:cNvSpPr/>
          <p:nvPr>
            <p:ph type="title"/>
          </p:nvPr>
        </p:nvSpPr>
        <p:spPr>
          <a:xfrm>
            <a:off x="4378381" y="499212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0"/>
          <p:cNvSpPr txBox="1"/>
          <p:nvPr>
            <p:ph idx="2" type="body"/>
          </p:nvPr>
        </p:nvSpPr>
        <p:spPr>
          <a:xfrm>
            <a:off x="4393685" y="165033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30"/>
          <p:cNvSpPr/>
          <p:nvPr>
            <p:ph idx="3" type="pic"/>
          </p:nvPr>
        </p:nvSpPr>
        <p:spPr>
          <a:xfrm>
            <a:off x="0" y="0"/>
            <a:ext cx="419716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hirt&#10;&#10;Description automatically generated" id="147" name="Google Shape;14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31"/>
          <p:cNvSpPr/>
          <p:nvPr>
            <p:ph type="title"/>
          </p:nvPr>
        </p:nvSpPr>
        <p:spPr>
          <a:xfrm>
            <a:off x="2293608" y="572494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1"/>
          <p:cNvSpPr txBox="1"/>
          <p:nvPr>
            <p:ph idx="1" type="body"/>
          </p:nvPr>
        </p:nvSpPr>
        <p:spPr>
          <a:xfrm>
            <a:off x="2293606" y="1368851"/>
            <a:ext cx="6605465" cy="3301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31"/>
          <p:cNvSpPr txBox="1"/>
          <p:nvPr>
            <p:ph idx="2" type="body"/>
          </p:nvPr>
        </p:nvSpPr>
        <p:spPr>
          <a:xfrm>
            <a:off x="2308331" y="22958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  <a:defRPr b="1" i="0" sz="18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4" name="Google Shape;154;p32"/>
          <p:cNvSpPr/>
          <p:nvPr>
            <p:ph idx="2" type="pic"/>
          </p:nvPr>
        </p:nvSpPr>
        <p:spPr>
          <a:xfrm>
            <a:off x="0" y="0"/>
            <a:ext cx="9144000" cy="3587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2"/>
          <p:cNvSpPr/>
          <p:nvPr>
            <p:ph type="title"/>
          </p:nvPr>
        </p:nvSpPr>
        <p:spPr>
          <a:xfrm>
            <a:off x="321220" y="3775665"/>
            <a:ext cx="6868082" cy="104363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4"/>
          <p:cNvSpPr/>
          <p:nvPr>
            <p:ph type="title"/>
          </p:nvPr>
        </p:nvSpPr>
        <p:spPr>
          <a:xfrm>
            <a:off x="318273" y="546217"/>
            <a:ext cx="3758426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400"/>
              <a:buFont typeface="Lato"/>
              <a:buNone/>
              <a:defRPr b="0"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4"/>
          <p:cNvSpPr txBox="1"/>
          <p:nvPr>
            <p:ph idx="1" type="body"/>
          </p:nvPr>
        </p:nvSpPr>
        <p:spPr>
          <a:xfrm>
            <a:off x="4196576" y="546217"/>
            <a:ext cx="4629150" cy="395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9" name="Google Shape;159;p34"/>
          <p:cNvSpPr txBox="1"/>
          <p:nvPr>
            <p:ph idx="2" type="body"/>
          </p:nvPr>
        </p:nvSpPr>
        <p:spPr>
          <a:xfrm>
            <a:off x="318274" y="1375794"/>
            <a:ext cx="3758426" cy="302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0" name="Google Shape;160;p3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9"/>
          <p:cNvSpPr/>
          <p:nvPr>
            <p:ph type="title"/>
          </p:nvPr>
        </p:nvSpPr>
        <p:spPr>
          <a:xfrm>
            <a:off x="198021" y="622116"/>
            <a:ext cx="8592194" cy="53758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 b="0"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9"/>
          <p:cNvSpPr txBox="1"/>
          <p:nvPr>
            <p:ph idx="1" type="body"/>
          </p:nvPr>
        </p:nvSpPr>
        <p:spPr>
          <a:xfrm>
            <a:off x="198019" y="1178808"/>
            <a:ext cx="8592195" cy="33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2" type="body"/>
          </p:nvPr>
        </p:nvSpPr>
        <p:spPr>
          <a:xfrm>
            <a:off x="212646" y="279210"/>
            <a:ext cx="7706711" cy="323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i="0" sz="1200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sign with white text&#10;&#10;Description automatically generated" id="167" name="Google Shape;167;p40"/>
          <p:cNvPicPr preferRelativeResize="0"/>
          <p:nvPr/>
        </p:nvPicPr>
        <p:blipFill rotWithShape="1">
          <a:blip r:embed="rId2">
            <a:alphaModFix/>
          </a:blip>
          <a:srcRect b="28464" l="0" r="0" t="0"/>
          <a:stretch/>
        </p:blipFill>
        <p:spPr>
          <a:xfrm>
            <a:off x="0" y="0"/>
            <a:ext cx="9144000" cy="367937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0"/>
          <p:cNvSpPr/>
          <p:nvPr>
            <p:ph type="title"/>
          </p:nvPr>
        </p:nvSpPr>
        <p:spPr>
          <a:xfrm>
            <a:off x="321128" y="1768448"/>
            <a:ext cx="8583386" cy="97747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b="1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0"/>
          <p:cNvSpPr txBox="1"/>
          <p:nvPr>
            <p:ph idx="1" type="body"/>
          </p:nvPr>
        </p:nvSpPr>
        <p:spPr>
          <a:xfrm>
            <a:off x="321129" y="1285150"/>
            <a:ext cx="8583385" cy="380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600"/>
              <a:buNone/>
              <a:defRPr b="1" sz="1600" cap="none">
                <a:solidFill>
                  <a:srgbClr val="047F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2" name="Google Shape;172;p4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2"/>
          <p:cNvSpPr/>
          <p:nvPr>
            <p:ph type="title"/>
          </p:nvPr>
        </p:nvSpPr>
        <p:spPr>
          <a:xfrm>
            <a:off x="193384" y="141515"/>
            <a:ext cx="6712408" cy="56418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2"/>
          <p:cNvSpPr txBox="1"/>
          <p:nvPr>
            <p:ph idx="1" type="body"/>
          </p:nvPr>
        </p:nvSpPr>
        <p:spPr>
          <a:xfrm>
            <a:off x="289560" y="837561"/>
            <a:ext cx="4151376" cy="3729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42"/>
          <p:cNvSpPr txBox="1"/>
          <p:nvPr>
            <p:ph idx="2" type="body"/>
          </p:nvPr>
        </p:nvSpPr>
        <p:spPr>
          <a:xfrm>
            <a:off x="4674870" y="837560"/>
            <a:ext cx="4147907" cy="3729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224512" cy="68762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necklace&#10;&#10;Description automatically generated" id="29" name="Google Shape;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1"/>
            <a:ext cx="825391" cy="9171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8"/>
          <p:cNvSpPr txBox="1"/>
          <p:nvPr>
            <p:ph type="title"/>
          </p:nvPr>
        </p:nvSpPr>
        <p:spPr>
          <a:xfrm>
            <a:off x="685800" y="1350278"/>
            <a:ext cx="7753119" cy="20868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 sz="36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38"/>
          <p:cNvSpPr txBox="1"/>
          <p:nvPr>
            <p:ph idx="1" type="body"/>
          </p:nvPr>
        </p:nvSpPr>
        <p:spPr>
          <a:xfrm>
            <a:off x="713511" y="3500259"/>
            <a:ext cx="9036417" cy="726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47FAE"/>
              </a:buClr>
              <a:buSzPts val="2000"/>
              <a:buNone/>
              <a:defRPr sz="2000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38"/>
          <p:cNvSpPr txBox="1"/>
          <p:nvPr>
            <p:ph idx="2" type="body"/>
          </p:nvPr>
        </p:nvSpPr>
        <p:spPr>
          <a:xfrm>
            <a:off x="713510" y="4817126"/>
            <a:ext cx="54102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indent="-32385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3pPr>
            <a:lvl4pPr indent="-31432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>
                <a:solidFill>
                  <a:schemeClr val="lt1"/>
                </a:solidFill>
              </a:defRPr>
            </a:lvl4pPr>
            <a:lvl5pPr indent="-31432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8"/>
          <p:cNvSpPr txBox="1"/>
          <p:nvPr>
            <p:ph idx="3" type="body"/>
          </p:nvPr>
        </p:nvSpPr>
        <p:spPr>
          <a:xfrm>
            <a:off x="713510" y="5217176"/>
            <a:ext cx="54102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indent="-32385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3pPr>
            <a:lvl4pPr indent="-31432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>
                <a:solidFill>
                  <a:schemeClr val="lt1"/>
                </a:solidFill>
              </a:defRPr>
            </a:lvl4pPr>
            <a:lvl5pPr indent="-31432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38"/>
          <p:cNvSpPr txBox="1"/>
          <p:nvPr/>
        </p:nvSpPr>
        <p:spPr>
          <a:xfrm>
            <a:off x="685800" y="701626"/>
            <a:ext cx="54102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>
                <a:solidFill>
                  <a:srgbClr val="047FAE"/>
                </a:solidFill>
                <a:latin typeface="Calibri"/>
                <a:ea typeface="Calibri"/>
                <a:cs typeface="Calibri"/>
                <a:sym typeface="Calibri"/>
              </a:rPr>
              <a:t>THE UNIVERSITY OF NORTH CAROLINA AT CHAPEL HILL</a:t>
            </a:r>
            <a:endParaRPr/>
          </a:p>
        </p:txBody>
      </p:sp>
      <p:pic>
        <p:nvPicPr>
          <p:cNvPr id="35" name="Google Shape;3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3510" y="6131172"/>
            <a:ext cx="3864222" cy="41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80649" y="5963948"/>
            <a:ext cx="2867065" cy="583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0" name="Google Shape;180;p43"/>
          <p:cNvSpPr txBox="1"/>
          <p:nvPr>
            <p:ph idx="1" type="body"/>
          </p:nvPr>
        </p:nvSpPr>
        <p:spPr>
          <a:xfrm>
            <a:off x="288470" y="1577679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43"/>
          <p:cNvSpPr/>
          <p:nvPr>
            <p:ph type="title"/>
          </p:nvPr>
        </p:nvSpPr>
        <p:spPr>
          <a:xfrm>
            <a:off x="284726" y="665016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 b="0" sz="2800"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43"/>
          <p:cNvSpPr txBox="1"/>
          <p:nvPr>
            <p:ph idx="2" type="body"/>
          </p:nvPr>
        </p:nvSpPr>
        <p:spPr>
          <a:xfrm>
            <a:off x="300030" y="330837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43"/>
          <p:cNvSpPr/>
          <p:nvPr>
            <p:ph idx="3" type="pic"/>
          </p:nvPr>
        </p:nvSpPr>
        <p:spPr>
          <a:xfrm>
            <a:off x="4946840" y="0"/>
            <a:ext cx="419716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4"/>
          <p:cNvSpPr/>
          <p:nvPr/>
        </p:nvSpPr>
        <p:spPr>
          <a:xfrm>
            <a:off x="177800" y="770007"/>
            <a:ext cx="4151377" cy="609326"/>
          </a:xfrm>
          <a:prstGeom prst="roundRect">
            <a:avLst>
              <a:gd fmla="val 0" name="adj"/>
            </a:avLst>
          </a:prstGeom>
          <a:solidFill>
            <a:srgbClr val="112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4"/>
          <p:cNvSpPr txBox="1"/>
          <p:nvPr>
            <p:ph idx="1" type="body"/>
          </p:nvPr>
        </p:nvSpPr>
        <p:spPr>
          <a:xfrm>
            <a:off x="177800" y="1447623"/>
            <a:ext cx="4151377" cy="2926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p44"/>
          <p:cNvSpPr txBox="1"/>
          <p:nvPr>
            <p:ph idx="2" type="body"/>
          </p:nvPr>
        </p:nvSpPr>
        <p:spPr>
          <a:xfrm>
            <a:off x="4671402" y="1447357"/>
            <a:ext cx="4151376" cy="2926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44"/>
          <p:cNvSpPr/>
          <p:nvPr>
            <p:ph idx="3" type="body"/>
          </p:nvPr>
        </p:nvSpPr>
        <p:spPr>
          <a:xfrm>
            <a:off x="177800" y="814832"/>
            <a:ext cx="4070752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9" name="Google Shape;189;p44"/>
          <p:cNvSpPr/>
          <p:nvPr>
            <p:ph type="title"/>
          </p:nvPr>
        </p:nvSpPr>
        <p:spPr>
          <a:xfrm>
            <a:off x="177800" y="109659"/>
            <a:ext cx="6569290" cy="59077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44"/>
          <p:cNvSpPr/>
          <p:nvPr/>
        </p:nvSpPr>
        <p:spPr>
          <a:xfrm>
            <a:off x="4671402" y="770007"/>
            <a:ext cx="4151377" cy="609326"/>
          </a:xfrm>
          <a:prstGeom prst="roundRect">
            <a:avLst>
              <a:gd fmla="val 0" name="adj"/>
            </a:avLst>
          </a:prstGeom>
          <a:solidFill>
            <a:srgbClr val="112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4"/>
          <p:cNvSpPr/>
          <p:nvPr>
            <p:ph idx="4" type="body"/>
          </p:nvPr>
        </p:nvSpPr>
        <p:spPr>
          <a:xfrm>
            <a:off x="4671402" y="814832"/>
            <a:ext cx="4051257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4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5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45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46"/>
          <p:cNvSpPr txBox="1"/>
          <p:nvPr>
            <p:ph idx="1" type="body"/>
          </p:nvPr>
        </p:nvSpPr>
        <p:spPr>
          <a:xfrm>
            <a:off x="288470" y="1549287"/>
            <a:ext cx="4071259" cy="3088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46"/>
          <p:cNvSpPr/>
          <p:nvPr>
            <p:ph type="title"/>
          </p:nvPr>
        </p:nvSpPr>
        <p:spPr>
          <a:xfrm>
            <a:off x="284726" y="636624"/>
            <a:ext cx="407125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46"/>
          <p:cNvSpPr txBox="1"/>
          <p:nvPr>
            <p:ph idx="2" type="body"/>
          </p:nvPr>
        </p:nvSpPr>
        <p:spPr>
          <a:xfrm>
            <a:off x="300030" y="302445"/>
            <a:ext cx="4055955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46"/>
          <p:cNvSpPr txBox="1"/>
          <p:nvPr>
            <p:ph idx="3" type="body"/>
          </p:nvPr>
        </p:nvSpPr>
        <p:spPr>
          <a:xfrm>
            <a:off x="4663854" y="1549287"/>
            <a:ext cx="4071259" cy="3088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46"/>
          <p:cNvSpPr/>
          <p:nvPr/>
        </p:nvSpPr>
        <p:spPr>
          <a:xfrm>
            <a:off x="4660110" y="636624"/>
            <a:ext cx="407125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0" lang="en-US" sz="2800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rPr>
              <a:t>Click to edit Master title style</a:t>
            </a:r>
            <a:endParaRPr/>
          </a:p>
        </p:txBody>
      </p:sp>
      <p:sp>
        <p:nvSpPr>
          <p:cNvPr id="203" name="Google Shape;203;p46"/>
          <p:cNvSpPr txBox="1"/>
          <p:nvPr>
            <p:ph idx="4" type="body"/>
          </p:nvPr>
        </p:nvSpPr>
        <p:spPr>
          <a:xfrm>
            <a:off x="4675414" y="302445"/>
            <a:ext cx="4055955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7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47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8"/>
          <p:cNvSpPr/>
          <p:nvPr>
            <p:ph idx="2" type="pic"/>
          </p:nvPr>
        </p:nvSpPr>
        <p:spPr>
          <a:xfrm>
            <a:off x="4196576" y="564429"/>
            <a:ext cx="4629150" cy="3926005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48"/>
          <p:cNvSpPr/>
          <p:nvPr>
            <p:ph type="title"/>
          </p:nvPr>
        </p:nvSpPr>
        <p:spPr>
          <a:xfrm>
            <a:off x="318273" y="564546"/>
            <a:ext cx="3742097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1800"/>
              <a:buFont typeface="Lato"/>
              <a:buNone/>
              <a:defRPr b="0"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48"/>
          <p:cNvSpPr txBox="1"/>
          <p:nvPr>
            <p:ph idx="1" type="body"/>
          </p:nvPr>
        </p:nvSpPr>
        <p:spPr>
          <a:xfrm>
            <a:off x="318274" y="1392572"/>
            <a:ext cx="3742097" cy="3009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1" name="Google Shape;211;p48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necklace&#10;&#10;Description automatically generated" id="212" name="Google Shape;21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07509" y="-54429"/>
            <a:ext cx="665269" cy="73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9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49"/>
          <p:cNvSpPr txBox="1"/>
          <p:nvPr>
            <p:ph idx="1" type="body"/>
          </p:nvPr>
        </p:nvSpPr>
        <p:spPr>
          <a:xfrm rot="5400000">
            <a:off x="2551720" y="-1545607"/>
            <a:ext cx="3780334" cy="8445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4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0"/>
          <p:cNvSpPr/>
          <p:nvPr>
            <p:ph type="title"/>
          </p:nvPr>
        </p:nvSpPr>
        <p:spPr>
          <a:xfrm>
            <a:off x="6731360" y="259442"/>
            <a:ext cx="1971675" cy="395802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219" name="Google Shape;219;p50"/>
          <p:cNvSpPr txBox="1"/>
          <p:nvPr/>
        </p:nvSpPr>
        <p:spPr>
          <a:xfrm rot="5400000">
            <a:off x="5738177" y="1252598"/>
            <a:ext cx="395802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0" i="0" lang="en-US" sz="2800" u="none" cap="none" strike="noStrike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rPr>
              <a:t>Click to edit Master title style</a:t>
            </a:r>
            <a:endParaRPr/>
          </a:p>
        </p:txBody>
      </p:sp>
      <p:sp>
        <p:nvSpPr>
          <p:cNvPr id="220" name="Google Shape;220;p50"/>
          <p:cNvSpPr txBox="1"/>
          <p:nvPr>
            <p:ph idx="1" type="body"/>
          </p:nvPr>
        </p:nvSpPr>
        <p:spPr>
          <a:xfrm rot="5400000">
            <a:off x="1515351" y="-814944"/>
            <a:ext cx="3958022" cy="610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50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1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5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200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25" name="Google Shape;225;p51"/>
          <p:cNvGraphicFramePr/>
          <p:nvPr/>
        </p:nvGraphicFramePr>
        <p:xfrm>
          <a:off x="1508169" y="29395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{037D8D42-0CF4-4322-9B82-3B407B673B02}</a:tableStyleId>
              </a:tblPr>
              <a:tblGrid>
                <a:gridCol w="2032000"/>
                <a:gridCol w="2032000"/>
                <a:gridCol w="2032000"/>
              </a:tblGrid>
              <a:tr h="851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Will Aldridge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Sandra Diehl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Lena Harris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Sherra Lawrence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Capri McDonald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Tamara Robertson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Stephanie Catlett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Ariel Everett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Robin Jenkins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Barbara Lowery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Jennifer Robinette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Alana Gilbert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Cassie Koester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Kimberly Maloney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Rebecca Roppolo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Sonya Abbate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Diana Tursi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Meriel Shire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</a:rPr>
                        <a:t>Maria Daza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226" name="Google Shape;226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74450" y="1723149"/>
            <a:ext cx="4995100" cy="100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7"/>
          <p:cNvPicPr preferRelativeResize="0"/>
          <p:nvPr/>
        </p:nvPicPr>
        <p:blipFill rotWithShape="1">
          <a:blip r:embed="rId2">
            <a:alphaModFix/>
          </a:blip>
          <a:srcRect b="969" l="0" r="0" t="0"/>
          <a:stretch/>
        </p:blipFill>
        <p:spPr>
          <a:xfrm>
            <a:off x="0" y="1263729"/>
            <a:ext cx="9144000" cy="322118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7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27"/>
          <p:cNvSpPr/>
          <p:nvPr>
            <p:ph type="title"/>
          </p:nvPr>
        </p:nvSpPr>
        <p:spPr>
          <a:xfrm>
            <a:off x="426708" y="477554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  <a:defRPr b="1" i="0" sz="18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close up of a logo&#10;&#10;Description automatically generated" id="48" name="Google Shape;4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5814" y="165033"/>
            <a:ext cx="946966" cy="45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28"/>
          <p:cNvSpPr/>
          <p:nvPr>
            <p:ph idx="2" type="pic"/>
          </p:nvPr>
        </p:nvSpPr>
        <p:spPr>
          <a:xfrm>
            <a:off x="0" y="0"/>
            <a:ext cx="9144000" cy="358775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28"/>
          <p:cNvSpPr/>
          <p:nvPr>
            <p:ph type="title"/>
          </p:nvPr>
        </p:nvSpPr>
        <p:spPr>
          <a:xfrm>
            <a:off x="321220" y="3775665"/>
            <a:ext cx="6868082" cy="104363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/>
          <p:nvPr/>
        </p:nvSpPr>
        <p:spPr>
          <a:xfrm>
            <a:off x="177800" y="770007"/>
            <a:ext cx="4151377" cy="609326"/>
          </a:xfrm>
          <a:prstGeom prst="roundRect">
            <a:avLst>
              <a:gd fmla="val 0" name="adj"/>
            </a:avLst>
          </a:prstGeom>
          <a:solidFill>
            <a:srgbClr val="112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3"/>
          <p:cNvSpPr txBox="1"/>
          <p:nvPr>
            <p:ph idx="1" type="body"/>
          </p:nvPr>
        </p:nvSpPr>
        <p:spPr>
          <a:xfrm>
            <a:off x="177800" y="1447623"/>
            <a:ext cx="4151377" cy="2926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2" type="body"/>
          </p:nvPr>
        </p:nvSpPr>
        <p:spPr>
          <a:xfrm>
            <a:off x="4671402" y="1447357"/>
            <a:ext cx="4151376" cy="2926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3"/>
          <p:cNvSpPr/>
          <p:nvPr>
            <p:ph idx="3" type="body"/>
          </p:nvPr>
        </p:nvSpPr>
        <p:spPr>
          <a:xfrm>
            <a:off x="177800" y="814832"/>
            <a:ext cx="4070752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33"/>
          <p:cNvSpPr/>
          <p:nvPr>
            <p:ph type="title"/>
          </p:nvPr>
        </p:nvSpPr>
        <p:spPr>
          <a:xfrm>
            <a:off x="177800" y="109659"/>
            <a:ext cx="6569290" cy="59077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3"/>
          <p:cNvSpPr/>
          <p:nvPr/>
        </p:nvSpPr>
        <p:spPr>
          <a:xfrm>
            <a:off x="4671402" y="770007"/>
            <a:ext cx="4151377" cy="609326"/>
          </a:xfrm>
          <a:prstGeom prst="roundRect">
            <a:avLst>
              <a:gd fmla="val 0" name="adj"/>
            </a:avLst>
          </a:prstGeom>
          <a:solidFill>
            <a:srgbClr val="1129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3"/>
          <p:cNvSpPr/>
          <p:nvPr>
            <p:ph idx="4" type="body"/>
          </p:nvPr>
        </p:nvSpPr>
        <p:spPr>
          <a:xfrm>
            <a:off x="4671402" y="814832"/>
            <a:ext cx="4051257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3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5"/>
          <p:cNvSpPr/>
          <p:nvPr>
            <p:ph type="title"/>
          </p:nvPr>
        </p:nvSpPr>
        <p:spPr>
          <a:xfrm>
            <a:off x="318273" y="546217"/>
            <a:ext cx="3758426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400"/>
              <a:buFont typeface="Lato"/>
              <a:buNone/>
              <a:defRPr b="0"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4196576" y="546217"/>
            <a:ext cx="4629150" cy="395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35"/>
          <p:cNvSpPr txBox="1"/>
          <p:nvPr>
            <p:ph idx="2" type="body"/>
          </p:nvPr>
        </p:nvSpPr>
        <p:spPr>
          <a:xfrm>
            <a:off x="318274" y="1375794"/>
            <a:ext cx="3758426" cy="302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35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6"/>
          <p:cNvSpPr/>
          <p:nvPr>
            <p:ph type="title"/>
          </p:nvPr>
        </p:nvSpPr>
        <p:spPr>
          <a:xfrm>
            <a:off x="198021" y="622116"/>
            <a:ext cx="8592194" cy="53758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  <a:defRPr b="0">
                <a:solidFill>
                  <a:srgbClr val="11294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6"/>
          <p:cNvSpPr txBox="1"/>
          <p:nvPr>
            <p:ph idx="1" type="body"/>
          </p:nvPr>
        </p:nvSpPr>
        <p:spPr>
          <a:xfrm>
            <a:off x="198019" y="1178808"/>
            <a:ext cx="8592195" cy="33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1pPr>
            <a:lvl2pPr indent="-3302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2pPr>
            <a:lvl3pPr indent="-3302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3pPr>
            <a:lvl4pPr indent="-3302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4pPr>
            <a:lvl5pPr indent="-3302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2" type="body"/>
          </p:nvPr>
        </p:nvSpPr>
        <p:spPr>
          <a:xfrm>
            <a:off x="212646" y="279210"/>
            <a:ext cx="7706711" cy="323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  <a:defRPr b="1" i="0" sz="1200" cap="none">
                <a:solidFill>
                  <a:srgbClr val="047FAE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close up of a logo&#10;&#10;Description automatically generated" id="72" name="Google Shape;7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75814" y="165033"/>
            <a:ext cx="946966" cy="45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873739"/>
            <a:ext cx="9144000" cy="293337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52"/>
          <p:cNvSpPr/>
          <p:nvPr>
            <p:ph type="title"/>
          </p:nvPr>
        </p:nvSpPr>
        <p:spPr>
          <a:xfrm>
            <a:off x="321128" y="1153886"/>
            <a:ext cx="8583386" cy="200297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  <a:defRPr b="1"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2"/>
          <p:cNvSpPr txBox="1"/>
          <p:nvPr>
            <p:ph idx="1" type="body"/>
          </p:nvPr>
        </p:nvSpPr>
        <p:spPr>
          <a:xfrm>
            <a:off x="321129" y="430621"/>
            <a:ext cx="8583385" cy="380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7FAE"/>
              </a:buClr>
              <a:buSzPts val="1600"/>
              <a:buNone/>
              <a:defRPr b="1" sz="1600" cap="none">
                <a:solidFill>
                  <a:srgbClr val="047F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19" Type="http://schemas.openxmlformats.org/officeDocument/2006/relationships/slideLayout" Target="../slideLayouts/slideLayout21.xml"/><Relationship Id="rId6" Type="http://schemas.openxmlformats.org/officeDocument/2006/relationships/slideLayout" Target="../slideLayouts/slideLayout8.xml"/><Relationship Id="rId1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5.xml"/><Relationship Id="rId19" Type="http://schemas.openxmlformats.org/officeDocument/2006/relationships/theme" Target="../theme/theme3.xml"/><Relationship Id="rId6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idx="1" type="body"/>
          </p:nvPr>
        </p:nvSpPr>
        <p:spPr>
          <a:xfrm>
            <a:off x="424590" y="867103"/>
            <a:ext cx="6977320" cy="3289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1" name="Google Shape;11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88787" y="4615544"/>
            <a:ext cx="3021723" cy="325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20745" y="4519440"/>
            <a:ext cx="2094338" cy="42172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i="0" sz="2800" u="none" cap="none" strike="noStrike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Google Shape;39;p26"/>
          <p:cNvSpPr txBox="1"/>
          <p:nvPr>
            <p:ph idx="1" type="body"/>
          </p:nvPr>
        </p:nvSpPr>
        <p:spPr>
          <a:xfrm>
            <a:off x="219232" y="786880"/>
            <a:ext cx="8603548" cy="3780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2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626"/>
            <a:ext cx="9144000" cy="3333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9"/>
          <p:cNvSpPr/>
          <p:nvPr>
            <p:ph type="title"/>
          </p:nvPr>
        </p:nvSpPr>
        <p:spPr>
          <a:xfrm>
            <a:off x="177207" y="25929"/>
            <a:ext cx="8487334" cy="66956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  <a:defRPr b="0" i="0" sz="2800" u="none" cap="none" strike="noStrike">
                <a:solidFill>
                  <a:srgbClr val="152E6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7" name="Google Shape;137;p29"/>
          <p:cNvSpPr txBox="1"/>
          <p:nvPr>
            <p:ph idx="1" type="body"/>
          </p:nvPr>
        </p:nvSpPr>
        <p:spPr>
          <a:xfrm>
            <a:off x="219232" y="786880"/>
            <a:ext cx="8603548" cy="3780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8" name="Google Shape;138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889332" y="3897086"/>
            <a:ext cx="1254668" cy="124641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Relationship Id="rId4" Type="http://schemas.openxmlformats.org/officeDocument/2006/relationships/image" Target="../media/image33.png"/><Relationship Id="rId5" Type="http://schemas.openxmlformats.org/officeDocument/2006/relationships/image" Target="../media/image3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2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"/>
          <p:cNvSpPr txBox="1"/>
          <p:nvPr>
            <p:ph type="ctrTitle"/>
          </p:nvPr>
        </p:nvSpPr>
        <p:spPr>
          <a:xfrm>
            <a:off x="919842" y="734245"/>
            <a:ext cx="7336971" cy="129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Lato"/>
              <a:buNone/>
            </a:pPr>
            <a:r>
              <a:rPr lang="en-US"/>
              <a:t>Recommended Practices for the Future Recruitment and Selection of Site Directors</a:t>
            </a:r>
            <a:endParaRPr/>
          </a:p>
        </p:txBody>
      </p:sp>
      <p:sp>
        <p:nvSpPr>
          <p:cNvPr id="235" name="Google Shape;235;p1"/>
          <p:cNvSpPr txBox="1"/>
          <p:nvPr>
            <p:ph idx="1" type="subTitle"/>
          </p:nvPr>
        </p:nvSpPr>
        <p:spPr>
          <a:xfrm>
            <a:off x="919842" y="1959520"/>
            <a:ext cx="7336971" cy="861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</a:pPr>
            <a:r>
              <a:rPr lang="en-US"/>
              <a:t>Rural Church Summer Literacy Initiative</a:t>
            </a:r>
            <a:endParaRPr/>
          </a:p>
        </p:txBody>
      </p:sp>
      <p:sp>
        <p:nvSpPr>
          <p:cNvPr id="236" name="Google Shape;236;p1"/>
          <p:cNvSpPr txBox="1"/>
          <p:nvPr>
            <p:ph idx="2" type="body"/>
          </p:nvPr>
        </p:nvSpPr>
        <p:spPr>
          <a:xfrm>
            <a:off x="919842" y="3073561"/>
            <a:ext cx="7336971" cy="562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None/>
            </a:pPr>
            <a:r>
              <a:rPr lang="en-US"/>
              <a:t>Winter Retreats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060"/>
              </a:buClr>
              <a:buSzPts val="1200"/>
              <a:buNone/>
            </a:pPr>
            <a:r>
              <a:rPr b="0" lang="en-US"/>
              <a:t>February 2025</a:t>
            </a:r>
            <a:endParaRPr/>
          </a:p>
        </p:txBody>
      </p:sp>
      <p:pic>
        <p:nvPicPr>
          <p:cNvPr descr="A black and white logo&#10;&#10;Description automatically generated" id="237" name="Google Shape;23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4987" y="4400589"/>
            <a:ext cx="3058778" cy="742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0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s in brain" id="337" name="Google Shape;337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0609" l="0" r="0" t="20609"/>
          <a:stretch/>
        </p:blipFill>
        <p:spPr>
          <a:xfrm>
            <a:off x="0" y="22"/>
            <a:ext cx="9144000" cy="358770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0"/>
          <p:cNvSpPr/>
          <p:nvPr>
            <p:ph type="title"/>
          </p:nvPr>
        </p:nvSpPr>
        <p:spPr>
          <a:xfrm>
            <a:off x="321220" y="3775665"/>
            <a:ext cx="6868082" cy="104363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Clarifying Questions?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11"/>
          <p:cNvSpPr/>
          <p:nvPr>
            <p:ph type="title"/>
          </p:nvPr>
        </p:nvSpPr>
        <p:spPr>
          <a:xfrm>
            <a:off x="426707" y="477554"/>
            <a:ext cx="7222789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2000"/>
              <a:buFont typeface="Lato"/>
              <a:buNone/>
            </a:pPr>
            <a:r>
              <a:rPr lang="en-US" sz="2000">
                <a:solidFill>
                  <a:srgbClr val="047FAE"/>
                </a:solidFill>
              </a:rPr>
              <a:t>By the end of the session, pastors and church leaders will:</a:t>
            </a:r>
            <a:endParaRPr/>
          </a:p>
        </p:txBody>
      </p:sp>
      <p:sp>
        <p:nvSpPr>
          <p:cNvPr id="348" name="Google Shape;348;p11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knowledgeable about recommended criteria for the future recruitment and selection of site directors.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familiar with available guidance and tips for improving the site director recruitment and selection process.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Demonstrate the use of a worksheet to assess a potential/current site director’s strengths and developmental needs.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Have next steps for preparing their church to use the worksheet this spring.</a:t>
            </a:r>
            <a:endParaRPr/>
          </a:p>
        </p:txBody>
      </p:sp>
      <p:sp>
        <p:nvSpPr>
          <p:cNvPr id="349" name="Google Shape;349;p11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LEARNING OBJECTIVES</a:t>
            </a:r>
            <a:endParaRPr/>
          </a:p>
        </p:txBody>
      </p:sp>
      <p:pic>
        <p:nvPicPr>
          <p:cNvPr descr="A black and white logo&#10;&#10;Description automatically generated" id="350" name="Google Shape;35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312" y="4508111"/>
            <a:ext cx="2263376" cy="5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"/>
          <p:cNvSpPr/>
          <p:nvPr>
            <p:ph idx="3" type="body"/>
          </p:nvPr>
        </p:nvSpPr>
        <p:spPr>
          <a:xfrm>
            <a:off x="177800" y="814832"/>
            <a:ext cx="4070752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Getting Started</a:t>
            </a:r>
            <a:endParaRPr/>
          </a:p>
        </p:txBody>
      </p:sp>
      <p:sp>
        <p:nvSpPr>
          <p:cNvPr id="359" name="Google Shape;359;p12"/>
          <p:cNvSpPr/>
          <p:nvPr>
            <p:ph type="title"/>
          </p:nvPr>
        </p:nvSpPr>
        <p:spPr>
          <a:xfrm>
            <a:off x="177800" y="109659"/>
            <a:ext cx="8644980" cy="59077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Guidance and Tips for Improving Your R/S Process </a:t>
            </a:r>
            <a:endParaRPr/>
          </a:p>
        </p:txBody>
      </p:sp>
      <p:sp>
        <p:nvSpPr>
          <p:cNvPr id="360" name="Google Shape;360;p12"/>
          <p:cNvSpPr/>
          <p:nvPr>
            <p:ph idx="4" type="body"/>
          </p:nvPr>
        </p:nvSpPr>
        <p:spPr>
          <a:xfrm>
            <a:off x="4671402" y="814832"/>
            <a:ext cx="4051257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Communicating the Position</a:t>
            </a:r>
            <a:endParaRPr/>
          </a:p>
        </p:txBody>
      </p:sp>
      <p:sp>
        <p:nvSpPr>
          <p:cNvPr id="361" name="Google Shape;361;p1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2"/>
          <p:cNvSpPr txBox="1"/>
          <p:nvPr>
            <p:ph idx="1" type="body"/>
          </p:nvPr>
        </p:nvSpPr>
        <p:spPr>
          <a:xfrm>
            <a:off x="177800" y="1447623"/>
            <a:ext cx="4151377" cy="2926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Form a hiring committee of at least three people (</a:t>
            </a:r>
            <a:r>
              <a:rPr i="1" lang="en-US"/>
              <a:t>don’t leave it up to one person!</a:t>
            </a:r>
            <a:r>
              <a:rPr lang="en-US"/>
              <a:t>)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Ensure everyone on the committee understands what is required to run RC-SLP effectively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Use the </a:t>
            </a:r>
            <a:r>
              <a:rPr i="1" lang="en-US"/>
              <a:t>recommended criteria for recruiting and selecting site directors</a:t>
            </a:r>
            <a:r>
              <a:rPr lang="en-US"/>
              <a:t> to set your selection criteria</a:t>
            </a:r>
            <a:endParaRPr/>
          </a:p>
          <a:p>
            <a:pPr indent="-1270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363" name="Google Shape;363;p12"/>
          <p:cNvSpPr txBox="1"/>
          <p:nvPr>
            <p:ph idx="2" type="body"/>
          </p:nvPr>
        </p:nvSpPr>
        <p:spPr>
          <a:xfrm>
            <a:off x="4671402" y="1447357"/>
            <a:ext cx="4151376" cy="2926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Remember, this is a chance to communicate about your summer literacy program more broadly within the community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Visit your local public schools and other community schools during a teacher workday. Speak about the position and share the posting.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Advertise through local teachers’ organizations (e.g., local chapter of Delta Kappa Gamma Society)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3"/>
          <p:cNvSpPr/>
          <p:nvPr>
            <p:ph idx="3" type="body"/>
          </p:nvPr>
        </p:nvSpPr>
        <p:spPr>
          <a:xfrm>
            <a:off x="177800" y="814832"/>
            <a:ext cx="4070752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r>
              <a:rPr lang="en-US" sz="1850"/>
              <a:t>The Initial Application Process</a:t>
            </a:r>
            <a:endParaRPr/>
          </a:p>
        </p:txBody>
      </p:sp>
      <p:sp>
        <p:nvSpPr>
          <p:cNvPr id="372" name="Google Shape;372;p13"/>
          <p:cNvSpPr/>
          <p:nvPr>
            <p:ph type="title"/>
          </p:nvPr>
        </p:nvSpPr>
        <p:spPr>
          <a:xfrm>
            <a:off x="177800" y="109659"/>
            <a:ext cx="8644980" cy="59077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Guidance and Tips for Improving Your R/S Process </a:t>
            </a:r>
            <a:endParaRPr/>
          </a:p>
        </p:txBody>
      </p:sp>
      <p:sp>
        <p:nvSpPr>
          <p:cNvPr id="373" name="Google Shape;373;p13"/>
          <p:cNvSpPr/>
          <p:nvPr>
            <p:ph idx="4" type="body"/>
          </p:nvPr>
        </p:nvSpPr>
        <p:spPr>
          <a:xfrm>
            <a:off x="4671402" y="814832"/>
            <a:ext cx="4051257" cy="54103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Candidate Interviews</a:t>
            </a:r>
            <a:endParaRPr/>
          </a:p>
        </p:txBody>
      </p:sp>
      <p:sp>
        <p:nvSpPr>
          <p:cNvPr id="374" name="Google Shape;374;p1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3"/>
          <p:cNvSpPr txBox="1"/>
          <p:nvPr>
            <p:ph idx="1" type="body"/>
          </p:nvPr>
        </p:nvSpPr>
        <p:spPr>
          <a:xfrm>
            <a:off x="177800" y="1447623"/>
            <a:ext cx="4151377" cy="2926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Requested submission materials 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Example application questions</a:t>
            </a:r>
            <a:endParaRPr/>
          </a:p>
          <a:p>
            <a:pPr indent="-1270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376" name="Google Shape;376;p13"/>
          <p:cNvSpPr txBox="1"/>
          <p:nvPr>
            <p:ph idx="2" type="body"/>
          </p:nvPr>
        </p:nvSpPr>
        <p:spPr>
          <a:xfrm>
            <a:off x="4671402" y="1447357"/>
            <a:ext cx="4151376" cy="2926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Example interview questions 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Consider an activity, such as a role play, that simulates a moderately challenging situation a site director might experience in your summer literacy program environment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Communicate key items clearly with candidates</a:t>
            </a:r>
            <a:endParaRPr/>
          </a:p>
        </p:txBody>
      </p:sp>
      <p:sp>
        <p:nvSpPr>
          <p:cNvPr id="377" name="Google Shape;377;p13"/>
          <p:cNvSpPr/>
          <p:nvPr/>
        </p:nvSpPr>
        <p:spPr>
          <a:xfrm>
            <a:off x="177800" y="2276361"/>
            <a:ext cx="4151377" cy="590777"/>
          </a:xfrm>
          <a:prstGeom prst="rect">
            <a:avLst/>
          </a:prstGeom>
          <a:solidFill>
            <a:srgbClr val="1122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When Interviews are Done</a:t>
            </a:r>
            <a:endParaRPr/>
          </a:p>
        </p:txBody>
      </p:sp>
      <p:sp>
        <p:nvSpPr>
          <p:cNvPr id="378" name="Google Shape;378;p13"/>
          <p:cNvSpPr txBox="1"/>
          <p:nvPr/>
        </p:nvSpPr>
        <p:spPr>
          <a:xfrm>
            <a:off x="177800" y="2910425"/>
            <a:ext cx="4151376" cy="2233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Reflect on interviews immediately</a:t>
            </a:r>
            <a:endParaRPr/>
          </a:p>
          <a:p>
            <a:pPr indent="-228600" lvl="0" marL="2286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Ask references to share clear examples from observation of the candidate’s work</a:t>
            </a:r>
            <a:endParaRPr/>
          </a:p>
          <a:p>
            <a:pPr indent="-228600" lvl="0" marL="2286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Use your assessment of the selected candidate for ongoing support!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s in brain" id="387" name="Google Shape;387;p1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0609" l="0" r="0" t="20609"/>
          <a:stretch/>
        </p:blipFill>
        <p:spPr>
          <a:xfrm>
            <a:off x="0" y="22"/>
            <a:ext cx="9144000" cy="3587707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4"/>
          <p:cNvSpPr/>
          <p:nvPr>
            <p:ph type="title"/>
          </p:nvPr>
        </p:nvSpPr>
        <p:spPr>
          <a:xfrm>
            <a:off x="321220" y="3775665"/>
            <a:ext cx="6868082" cy="104363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Questions &amp; Clarifications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5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7" name="Google Shape;3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273" y="314829"/>
            <a:ext cx="4648200" cy="33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5"/>
          <p:cNvSpPr/>
          <p:nvPr>
            <p:ph type="title"/>
          </p:nvPr>
        </p:nvSpPr>
        <p:spPr>
          <a:xfrm>
            <a:off x="318272" y="546217"/>
            <a:ext cx="4008399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1" lang="en-US" sz="2800"/>
              <a:t>1-2-4-All</a:t>
            </a:r>
            <a:endParaRPr/>
          </a:p>
        </p:txBody>
      </p:sp>
      <p:sp>
        <p:nvSpPr>
          <p:cNvPr id="399" name="Google Shape;399;p15"/>
          <p:cNvSpPr txBox="1"/>
          <p:nvPr>
            <p:ph idx="2" type="body"/>
          </p:nvPr>
        </p:nvSpPr>
        <p:spPr>
          <a:xfrm>
            <a:off x="318273" y="1375794"/>
            <a:ext cx="4008399" cy="3430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is affirming?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had you not considered before, but find intriguing?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would you like to learn more about?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How can this information help you?</a:t>
            </a:r>
            <a:endParaRPr/>
          </a:p>
        </p:txBody>
      </p:sp>
      <p:pic>
        <p:nvPicPr>
          <p:cNvPr descr="Why Do So Many Catholic Churches Feature Stained Glass Windows? -  Cumberland Stained Glass" id="400" name="Google Shape;400;p1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7330" y="-23742"/>
            <a:ext cx="3351724" cy="5167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9" name="Google Shape;409;p16"/>
          <p:cNvSpPr/>
          <p:nvPr>
            <p:ph type="title"/>
          </p:nvPr>
        </p:nvSpPr>
        <p:spPr>
          <a:xfrm>
            <a:off x="426707" y="477554"/>
            <a:ext cx="7222789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2000"/>
              <a:buFont typeface="Lato"/>
              <a:buNone/>
            </a:pPr>
            <a:r>
              <a:rPr lang="en-US" sz="2000">
                <a:solidFill>
                  <a:srgbClr val="047FAE"/>
                </a:solidFill>
              </a:rPr>
              <a:t>By the end of the session, pastors and church leaders will:</a:t>
            </a:r>
            <a:endParaRPr/>
          </a:p>
        </p:txBody>
      </p:sp>
      <p:sp>
        <p:nvSpPr>
          <p:cNvPr id="410" name="Google Shape;410;p16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knowledgeable about recommended criteria for the future recruitment and selection of site directors.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familiar with available guidance and tips for improving the site director recruitment and selection process.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Demonstrate the use of a worksheet to assess a potential/current site director’s strengths and developmental needs.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Have next steps for preparing their church to use the worksheet this spring.</a:t>
            </a:r>
            <a:endParaRPr/>
          </a:p>
        </p:txBody>
      </p:sp>
      <p:sp>
        <p:nvSpPr>
          <p:cNvPr id="411" name="Google Shape;411;p16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LEARNING OBJECTIVES</a:t>
            </a:r>
            <a:endParaRPr/>
          </a:p>
        </p:txBody>
      </p:sp>
      <p:pic>
        <p:nvPicPr>
          <p:cNvPr descr="A black and white logo&#10;&#10;Description automatically generated" id="412" name="Google Shape;41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312" y="4508111"/>
            <a:ext cx="2263376" cy="5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7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7"/>
          <p:cNvSpPr txBox="1"/>
          <p:nvPr>
            <p:ph idx="2" type="body"/>
          </p:nvPr>
        </p:nvSpPr>
        <p:spPr>
          <a:xfrm>
            <a:off x="4393685" y="165033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</a:pPr>
            <a:r>
              <a:rPr lang="en-US"/>
              <a:t>ASSESSING THE SITE DIRECTOR POSITION</a:t>
            </a:r>
            <a:endParaRPr/>
          </a:p>
        </p:txBody>
      </p:sp>
      <p:pic>
        <p:nvPicPr>
          <p:cNvPr descr="Goddard School to Be Built on SOCCCD ATEP Campus | SOCCCD" id="422" name="Google Shape;422;p1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42811" r="4689" t="0"/>
          <a:stretch/>
        </p:blipFill>
        <p:spPr>
          <a:xfrm>
            <a:off x="0" y="0"/>
            <a:ext cx="41971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17"/>
          <p:cNvSpPr/>
          <p:nvPr>
            <p:ph type="title"/>
          </p:nvPr>
        </p:nvSpPr>
        <p:spPr>
          <a:xfrm>
            <a:off x="4378381" y="499212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Strengths &amp; Developmental Opportunities</a:t>
            </a:r>
            <a:endParaRPr/>
          </a:p>
        </p:txBody>
      </p:sp>
      <p:sp>
        <p:nvSpPr>
          <p:cNvPr id="424" name="Google Shape;424;p17"/>
          <p:cNvSpPr txBox="1"/>
          <p:nvPr>
            <p:ph idx="1" type="body"/>
          </p:nvPr>
        </p:nvSpPr>
        <p:spPr>
          <a:xfrm>
            <a:off x="4382125" y="1411875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31775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/>
              <a:t>For use with: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Candidates for your open position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Current site director</a:t>
            </a:r>
            <a:endParaRPr/>
          </a:p>
        </p:txBody>
      </p:sp>
      <p:pic>
        <p:nvPicPr>
          <p:cNvPr id="425" name="Google Shape;425;p17"/>
          <p:cNvPicPr preferRelativeResize="0"/>
          <p:nvPr/>
        </p:nvPicPr>
        <p:blipFill rotWithShape="1">
          <a:blip r:embed="rId4">
            <a:alphaModFix/>
          </a:blip>
          <a:srcRect b="34774" l="0" r="0" t="0"/>
          <a:stretch/>
        </p:blipFill>
        <p:spPr>
          <a:xfrm>
            <a:off x="5186798" y="2571751"/>
            <a:ext cx="2947851" cy="25717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8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8"/>
          <p:cNvSpPr txBox="1"/>
          <p:nvPr>
            <p:ph idx="2" type="body"/>
          </p:nvPr>
        </p:nvSpPr>
        <p:spPr>
          <a:xfrm>
            <a:off x="4393685" y="165033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</a:pPr>
            <a:r>
              <a:rPr lang="en-US"/>
              <a:t>ASSESSING THE SITE DIRECTOR POSITION</a:t>
            </a:r>
            <a:endParaRPr/>
          </a:p>
        </p:txBody>
      </p:sp>
      <p:sp>
        <p:nvSpPr>
          <p:cNvPr id="435" name="Google Shape;435;p18"/>
          <p:cNvSpPr/>
          <p:nvPr>
            <p:ph type="title"/>
          </p:nvPr>
        </p:nvSpPr>
        <p:spPr>
          <a:xfrm>
            <a:off x="4378381" y="328294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Ms. Amelia Bedelia</a:t>
            </a:r>
            <a:endParaRPr/>
          </a:p>
        </p:txBody>
      </p:sp>
      <p:pic>
        <p:nvPicPr>
          <p:cNvPr id="436" name="Google Shape;436;p18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920" r="2919" t="0"/>
          <a:stretch/>
        </p:blipFill>
        <p:spPr>
          <a:xfrm>
            <a:off x="0" y="0"/>
            <a:ext cx="41973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02429">
            <a:off x="4949493" y="1231535"/>
            <a:ext cx="2957645" cy="364986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273" y="314829"/>
            <a:ext cx="4648200" cy="33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9"/>
          <p:cNvSpPr/>
          <p:nvPr>
            <p:ph type="title"/>
          </p:nvPr>
        </p:nvSpPr>
        <p:spPr>
          <a:xfrm>
            <a:off x="318272" y="546217"/>
            <a:ext cx="4008399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1" lang="en-US" sz="2800"/>
              <a:t>1-2-All</a:t>
            </a:r>
            <a:endParaRPr/>
          </a:p>
        </p:txBody>
      </p:sp>
      <p:sp>
        <p:nvSpPr>
          <p:cNvPr id="448" name="Google Shape;448;p19"/>
          <p:cNvSpPr txBox="1"/>
          <p:nvPr>
            <p:ph idx="2" type="body"/>
          </p:nvPr>
        </p:nvSpPr>
        <p:spPr>
          <a:xfrm>
            <a:off x="318273" y="1375794"/>
            <a:ext cx="4008399" cy="3430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might be “fully in place?”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might be “developing?”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might be “not in place?”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What would you like to learn more about with the candidate?</a:t>
            </a:r>
            <a:endParaRPr/>
          </a:p>
        </p:txBody>
      </p:sp>
      <p:pic>
        <p:nvPicPr>
          <p:cNvPr id="449" name="Google Shape;449;p1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2920" r="2919" t="0"/>
          <a:stretch/>
        </p:blipFill>
        <p:spPr>
          <a:xfrm>
            <a:off x="4966473" y="479929"/>
            <a:ext cx="3418561" cy="4189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6" name="Google Shape;246;p2"/>
          <p:cNvSpPr/>
          <p:nvPr>
            <p:ph type="title"/>
          </p:nvPr>
        </p:nvSpPr>
        <p:spPr>
          <a:xfrm>
            <a:off x="426707" y="477554"/>
            <a:ext cx="7222789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2000"/>
              <a:buFont typeface="Lato"/>
              <a:buNone/>
            </a:pPr>
            <a:r>
              <a:rPr lang="en-US" sz="2000">
                <a:solidFill>
                  <a:srgbClr val="047FAE"/>
                </a:solidFill>
              </a:rPr>
              <a:t>By the end of the session, pastors and church leaders will:</a:t>
            </a:r>
            <a:endParaRPr/>
          </a:p>
        </p:txBody>
      </p:sp>
      <p:sp>
        <p:nvSpPr>
          <p:cNvPr id="247" name="Google Shape;247;p2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knowledgeable about recommended criteria for the future recruitment and selection of site directors.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familiar with available guidance and tips for improving the site director recruitment and selection process.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/>
          </a:p>
          <a:p>
            <a:pPr indent="-355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/>
          </a:p>
          <a:p>
            <a:pPr indent="-355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/>
          </a:p>
          <a:p>
            <a:pPr indent="-355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/>
          </a:p>
          <a:p>
            <a:pPr indent="-355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/>
          </a:p>
        </p:txBody>
      </p:sp>
      <p:sp>
        <p:nvSpPr>
          <p:cNvPr id="248" name="Google Shape;248;p2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LEARNING OBJECTIVES</a:t>
            </a:r>
            <a:endParaRPr/>
          </a:p>
        </p:txBody>
      </p:sp>
      <p:pic>
        <p:nvPicPr>
          <p:cNvPr descr="A black and white logo&#10;&#10;Description automatically generated" id="249" name="Google Shape;2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312" y="4508111"/>
            <a:ext cx="2263376" cy="5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0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8" name="Google Shape;458;p20"/>
          <p:cNvSpPr/>
          <p:nvPr>
            <p:ph type="title"/>
          </p:nvPr>
        </p:nvSpPr>
        <p:spPr>
          <a:xfrm>
            <a:off x="426707" y="477554"/>
            <a:ext cx="7222789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2000"/>
              <a:buFont typeface="Lato"/>
              <a:buNone/>
            </a:pPr>
            <a:r>
              <a:rPr lang="en-US" sz="2000">
                <a:solidFill>
                  <a:srgbClr val="047FAE"/>
                </a:solidFill>
              </a:rPr>
              <a:t>By the end of the session, pastors and church leaders will:</a:t>
            </a:r>
            <a:endParaRPr/>
          </a:p>
        </p:txBody>
      </p:sp>
      <p:sp>
        <p:nvSpPr>
          <p:cNvPr id="459" name="Google Shape;459;p20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knowledgeable about recommended criteria for the future recruitment and selection of site directors.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familiar with available guidance and tips for improving the site director recruitment and selection process.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Demonstrate the use of a worksheet to assess a potential/current site director’s strengths and developmental needs.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Have next steps for preparing their church to use the worksheet this spring.</a:t>
            </a:r>
            <a:endParaRPr/>
          </a:p>
        </p:txBody>
      </p:sp>
      <p:sp>
        <p:nvSpPr>
          <p:cNvPr id="460" name="Google Shape;460;p20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LEARNING OBJECTIVES</a:t>
            </a:r>
            <a:endParaRPr/>
          </a:p>
        </p:txBody>
      </p:sp>
      <p:pic>
        <p:nvPicPr>
          <p:cNvPr descr="A black and white logo&#10;&#10;Description automatically generated" id="461" name="Google Shape;4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312" y="4508111"/>
            <a:ext cx="2263376" cy="5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4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1"/>
          <p:cNvSpPr txBox="1"/>
          <p:nvPr>
            <p:ph idx="2" type="body"/>
          </p:nvPr>
        </p:nvSpPr>
        <p:spPr>
          <a:xfrm>
            <a:off x="318274" y="695146"/>
            <a:ext cx="3758426" cy="3753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Who at your church is involved in the recruitment and selection of site directors?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6F70"/>
              </a:buClr>
              <a:buSzPts val="1600"/>
              <a:buNone/>
            </a:pPr>
            <a:r>
              <a:rPr lang="en-US">
                <a:solidFill>
                  <a:srgbClr val="216F70"/>
                </a:solidFill>
              </a:rPr>
              <a:t>Only 3 Questions!</a:t>
            </a:r>
            <a:endParaRPr/>
          </a:p>
        </p:txBody>
      </p:sp>
      <p:sp>
        <p:nvSpPr>
          <p:cNvPr id="470" name="Google Shape;470;p21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and white logo&#10;&#10;Description automatically generated" id="471" name="Google Shape;47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4084" y="3943040"/>
            <a:ext cx="2918696" cy="708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qr code on a white background&#10;&#10;Description automatically generated" id="472" name="Google Shape;47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6862" y="1481472"/>
            <a:ext cx="23812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at office" id="473" name="Google Shape;473;p21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0" r="0" t="15898"/>
          <a:stretch/>
        </p:blipFill>
        <p:spPr>
          <a:xfrm>
            <a:off x="4197350" y="1268597"/>
            <a:ext cx="4629150" cy="259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2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2" name="Google Shape;48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273" y="314829"/>
            <a:ext cx="4648200" cy="33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22"/>
          <p:cNvSpPr/>
          <p:nvPr>
            <p:ph type="title"/>
          </p:nvPr>
        </p:nvSpPr>
        <p:spPr>
          <a:xfrm>
            <a:off x="318272" y="546217"/>
            <a:ext cx="4008399" cy="73900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b="1" lang="en-US" sz="2800"/>
              <a:t>Planning Next Steps</a:t>
            </a:r>
            <a:endParaRPr/>
          </a:p>
        </p:txBody>
      </p:sp>
      <p:sp>
        <p:nvSpPr>
          <p:cNvPr id="484" name="Google Shape;484;p22"/>
          <p:cNvSpPr txBox="1"/>
          <p:nvPr>
            <p:ph idx="2" type="body"/>
          </p:nvPr>
        </p:nvSpPr>
        <p:spPr>
          <a:xfrm>
            <a:off x="318273" y="1375794"/>
            <a:ext cx="4008399" cy="3430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</a:pPr>
            <a:r>
              <a:rPr lang="en-US" u="sng">
                <a:solidFill>
                  <a:schemeClr val="accent5"/>
                </a:solidFill>
              </a:rPr>
              <a:t>Ask: Use the Assessment this Spring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How will you go about sharing the information from today’s session with the church partners you listed?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How might you go about the assessment process for your current site director this spring?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As RC-SLI church leaders at your site, how could you use the results?</a:t>
            </a:r>
            <a:endParaRPr/>
          </a:p>
        </p:txBody>
      </p:sp>
      <p:pic>
        <p:nvPicPr>
          <p:cNvPr descr="Why Do So Many Catholic Churches Feature Stained Glass Windows? -  Cumberland Stained Glass" id="485" name="Google Shape;48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7330" y="-23742"/>
            <a:ext cx="3351724" cy="5167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3"/>
          <p:cNvSpPr/>
          <p:nvPr>
            <p:ph type="title"/>
          </p:nvPr>
        </p:nvSpPr>
        <p:spPr>
          <a:xfrm>
            <a:off x="198021" y="622116"/>
            <a:ext cx="8592194" cy="53758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94B"/>
              </a:buClr>
              <a:buSzPts val="2800"/>
              <a:buFont typeface="Lato"/>
              <a:buNone/>
            </a:pPr>
            <a:r>
              <a:rPr b="1" lang="en-US"/>
              <a:t>Next Steps</a:t>
            </a:r>
            <a:endParaRPr/>
          </a:p>
        </p:txBody>
      </p:sp>
      <p:sp>
        <p:nvSpPr>
          <p:cNvPr id="494" name="Google Shape;494;p23"/>
          <p:cNvSpPr txBox="1"/>
          <p:nvPr>
            <p:ph idx="1" type="body"/>
          </p:nvPr>
        </p:nvSpPr>
        <p:spPr>
          <a:xfrm>
            <a:off x="198019" y="1178808"/>
            <a:ext cx="8592195" cy="33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31775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US">
                <a:solidFill>
                  <a:schemeClr val="accent1"/>
                </a:solidFill>
              </a:rPr>
              <a:t>Your assessment process – as scheduled by you!</a:t>
            </a:r>
            <a:endParaRPr/>
          </a:p>
          <a:p>
            <a:pPr indent="-231775" lvl="0" marL="231775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/>
              <a:t>Virtual Consultation* (March-May)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Questions: 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Are site director recruitment/selection criteria clearer?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How feasible are the criteria and guidance/tips to implement at your site?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Debriefing the assessment results: what did you learn?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Consultation on potential action steps for next cycle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How might you use the results?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/>
              <a:t>How might we improve these resources?</a:t>
            </a:r>
            <a:endParaRPr/>
          </a:p>
        </p:txBody>
      </p:sp>
      <p:sp>
        <p:nvSpPr>
          <p:cNvPr id="495" name="Google Shape;495;p23"/>
          <p:cNvSpPr txBox="1"/>
          <p:nvPr>
            <p:ph idx="2" type="body"/>
          </p:nvPr>
        </p:nvSpPr>
        <p:spPr>
          <a:xfrm>
            <a:off x="212646" y="279210"/>
            <a:ext cx="7706711" cy="323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</a:pPr>
            <a:r>
              <a:rPr lang="en-US"/>
              <a:t>ASSESSING YOUR SITE DIRECTOR POSITION</a:t>
            </a:r>
            <a:endParaRPr/>
          </a:p>
        </p:txBody>
      </p:sp>
      <p:sp>
        <p:nvSpPr>
          <p:cNvPr id="496" name="Google Shape;496;p2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ack and white logo&#10;&#10;Description automatically generated" id="497" name="Google Shape;49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646" y="4273039"/>
            <a:ext cx="2950988" cy="716731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3"/>
          <p:cNvSpPr txBox="1"/>
          <p:nvPr/>
        </p:nvSpPr>
        <p:spPr>
          <a:xfrm>
            <a:off x="3629296" y="4455247"/>
            <a:ext cx="43610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*Virtual consultation will likely involve just your RC-SLI pastor and involved church leader(s)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1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1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"/>
          <p:cNvSpPr/>
          <p:nvPr>
            <p:ph type="title"/>
          </p:nvPr>
        </p:nvSpPr>
        <p:spPr>
          <a:xfrm>
            <a:off x="321220" y="3775665"/>
            <a:ext cx="5793665" cy="1043639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1600"/>
              <a:buFont typeface="Lato"/>
              <a:buNone/>
            </a:pPr>
            <a:r>
              <a:rPr lang="en-US" sz="1600"/>
              <a:t>Criteria and guidance were developed by a set of experienced RC-SLP pastors and church leaders working with a member from each of the RC-SLI support and governance systems</a:t>
            </a:r>
            <a:endParaRPr i="1" sz="1600"/>
          </a:p>
        </p:txBody>
      </p:sp>
      <p:pic>
        <p:nvPicPr>
          <p:cNvPr descr="A black and white logo&#10;&#10;Description automatically generated" id="259" name="Google Shape;25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4084" y="3943040"/>
            <a:ext cx="2918696" cy="708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verhead of team office desk" id="260" name="Google Shape;260;p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20573" l="0" r="0" t="20573"/>
          <a:stretch/>
        </p:blipFill>
        <p:spPr>
          <a:xfrm>
            <a:off x="0" y="0"/>
            <a:ext cx="9144000" cy="358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9" name="Google Shape;269;p4"/>
          <p:cNvSpPr/>
          <p:nvPr>
            <p:ph type="title"/>
          </p:nvPr>
        </p:nvSpPr>
        <p:spPr>
          <a:xfrm>
            <a:off x="426707" y="477554"/>
            <a:ext cx="7222789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2000"/>
              <a:buFont typeface="Lato"/>
              <a:buNone/>
            </a:pPr>
            <a:r>
              <a:rPr lang="en-US" sz="2000">
                <a:solidFill>
                  <a:srgbClr val="047FAE"/>
                </a:solidFill>
              </a:rPr>
              <a:t>By the end of the session, pastors and church leaders will:</a:t>
            </a:r>
            <a:endParaRPr/>
          </a:p>
        </p:txBody>
      </p:sp>
      <p:sp>
        <p:nvSpPr>
          <p:cNvPr id="270" name="Google Shape;270;p4"/>
          <p:cNvSpPr txBox="1"/>
          <p:nvPr>
            <p:ph idx="1" type="body"/>
          </p:nvPr>
        </p:nvSpPr>
        <p:spPr>
          <a:xfrm>
            <a:off x="3056709" y="1263729"/>
            <a:ext cx="5842362" cy="3221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knowledgeable about recommended criteria for the future recruitment and selection of site directors.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Be familiar with available guidance and tips for improving the site director recruitment and selection process.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Demonstrate the use of a worksheet to assess a potential/current site director’s strengths and developmental needs.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/>
              <a:t>Have next steps for preparing their church to use the worksheet this spring.</a:t>
            </a:r>
            <a:endParaRPr/>
          </a:p>
        </p:txBody>
      </p:sp>
      <p:sp>
        <p:nvSpPr>
          <p:cNvPr id="271" name="Google Shape;271;p4"/>
          <p:cNvSpPr txBox="1"/>
          <p:nvPr>
            <p:ph idx="2" type="body"/>
          </p:nvPr>
        </p:nvSpPr>
        <p:spPr>
          <a:xfrm>
            <a:off x="441431" y="13464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LEARNING OBJECTIVES</a:t>
            </a:r>
            <a:endParaRPr/>
          </a:p>
        </p:txBody>
      </p:sp>
      <p:pic>
        <p:nvPicPr>
          <p:cNvPr descr="A black and white logo&#10;&#10;Description automatically generated" id="272" name="Google Shape;27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312" y="4508111"/>
            <a:ext cx="2263376" cy="5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5"/>
          <p:cNvSpPr txBox="1"/>
          <p:nvPr>
            <p:ph idx="2" type="body"/>
          </p:nvPr>
        </p:nvSpPr>
        <p:spPr>
          <a:xfrm>
            <a:off x="4393685" y="165033"/>
            <a:ext cx="4646809" cy="295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200"/>
              <a:buNone/>
            </a:pPr>
            <a:r>
              <a:rPr lang="en-US"/>
              <a:t>SITE DIRECTORS</a:t>
            </a:r>
            <a:endParaRPr/>
          </a:p>
        </p:txBody>
      </p:sp>
      <p:pic>
        <p:nvPicPr>
          <p:cNvPr descr="Goddard School to Be Built on SOCCCD ATEP Campus | SOCCCD" id="282" name="Google Shape;282;p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42811" r="4689" t="0"/>
          <a:stretch/>
        </p:blipFill>
        <p:spPr>
          <a:xfrm>
            <a:off x="0" y="0"/>
            <a:ext cx="41971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"/>
          <p:cNvSpPr/>
          <p:nvPr>
            <p:ph type="title"/>
          </p:nvPr>
        </p:nvSpPr>
        <p:spPr>
          <a:xfrm>
            <a:off x="4378381" y="499212"/>
            <a:ext cx="4646809" cy="873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E65"/>
              </a:buClr>
              <a:buSzPts val="2800"/>
              <a:buFont typeface="Lato"/>
              <a:buNone/>
            </a:pPr>
            <a:r>
              <a:rPr lang="en-US"/>
              <a:t>Recommended Criteria</a:t>
            </a:r>
            <a:endParaRPr/>
          </a:p>
        </p:txBody>
      </p:sp>
      <p:sp>
        <p:nvSpPr>
          <p:cNvPr id="284" name="Google Shape;284;p5"/>
          <p:cNvSpPr txBox="1"/>
          <p:nvPr>
            <p:ph idx="1" type="body"/>
          </p:nvPr>
        </p:nvSpPr>
        <p:spPr>
          <a:xfrm>
            <a:off x="4382125" y="1411875"/>
            <a:ext cx="4646809" cy="3400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31775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Qualifications</a:t>
            </a:r>
            <a:endParaRPr/>
          </a:p>
          <a:p>
            <a:pPr indent="-231775" lvl="0" marL="231775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Experience</a:t>
            </a:r>
            <a:endParaRPr/>
          </a:p>
          <a:p>
            <a:pPr indent="-231775" lvl="0" marL="231775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Knowledge</a:t>
            </a:r>
            <a:endParaRPr/>
          </a:p>
          <a:p>
            <a:pPr indent="-231775" lvl="0" marL="231775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Skills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6"/>
          <p:cNvSpPr txBox="1"/>
          <p:nvPr>
            <p:ph idx="2" type="body"/>
          </p:nvPr>
        </p:nvSpPr>
        <p:spPr>
          <a:xfrm>
            <a:off x="2308331" y="22958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RECOMMENDED CRITERIA – SITE DIRECTORS</a:t>
            </a:r>
            <a:endParaRPr/>
          </a:p>
        </p:txBody>
      </p:sp>
      <p:sp>
        <p:nvSpPr>
          <p:cNvPr id="294" name="Google Shape;294;p6"/>
          <p:cNvSpPr txBox="1"/>
          <p:nvPr>
            <p:ph idx="1" type="body"/>
          </p:nvPr>
        </p:nvSpPr>
        <p:spPr>
          <a:xfrm>
            <a:off x="2293607" y="1368851"/>
            <a:ext cx="6605464" cy="3301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Required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Well-connected to the public education system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Passionate about children, literacy, and family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Appreciation of the faith-placed nature of the program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Current, valid NC teaching certificate*</a:t>
            </a:r>
            <a:endParaRPr/>
          </a:p>
          <a:p>
            <a:pPr indent="0" lvl="1" marL="9525" rtl="0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US" sz="1800">
                <a:solidFill>
                  <a:schemeClr val="accent1"/>
                </a:solidFill>
              </a:rPr>
              <a:t>(for additional, </a:t>
            </a:r>
            <a:r>
              <a:rPr i="1" lang="en-US" sz="1800">
                <a:solidFill>
                  <a:schemeClr val="accent1"/>
                </a:solidFill>
              </a:rPr>
              <a:t>preferred</a:t>
            </a:r>
            <a:r>
              <a:rPr lang="en-US" sz="1800">
                <a:solidFill>
                  <a:schemeClr val="accent1"/>
                </a:solidFill>
              </a:rPr>
              <a:t> qualifications, see handout)</a:t>
            </a:r>
            <a:endParaRPr/>
          </a:p>
          <a:p>
            <a:pPr indent="0" lvl="1" marL="9525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0" lvl="1" marL="9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i="1" lang="en-US" sz="1600"/>
              <a:t>*if expected to support in-classroom instruction</a:t>
            </a:r>
            <a:endParaRPr/>
          </a:p>
        </p:txBody>
      </p:sp>
      <p:sp>
        <p:nvSpPr>
          <p:cNvPr id="295" name="Google Shape;295;p6"/>
          <p:cNvSpPr/>
          <p:nvPr>
            <p:ph type="title"/>
          </p:nvPr>
        </p:nvSpPr>
        <p:spPr>
          <a:xfrm>
            <a:off x="2293608" y="572494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Lato"/>
              <a:buNone/>
            </a:pPr>
            <a:r>
              <a:rPr lang="en-US">
                <a:solidFill>
                  <a:schemeClr val="accent5"/>
                </a:solidFill>
              </a:rPr>
              <a:t>Qualifications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7"/>
          <p:cNvSpPr txBox="1"/>
          <p:nvPr>
            <p:ph idx="2" type="body"/>
          </p:nvPr>
        </p:nvSpPr>
        <p:spPr>
          <a:xfrm>
            <a:off x="2308331" y="22958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RECOMMENDED CRITERIA – SITE DIRECTORS</a:t>
            </a:r>
            <a:endParaRPr/>
          </a:p>
        </p:txBody>
      </p:sp>
      <p:sp>
        <p:nvSpPr>
          <p:cNvPr id="305" name="Google Shape;305;p7"/>
          <p:cNvSpPr txBox="1"/>
          <p:nvPr>
            <p:ph idx="1" type="body"/>
          </p:nvPr>
        </p:nvSpPr>
        <p:spPr>
          <a:xfrm>
            <a:off x="2293607" y="1037066"/>
            <a:ext cx="6605464" cy="347679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/>
              <a:t>Required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Working in public elementary education within the county or district of focus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Effectively managing behavioral issues with early elementary school children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Managing confidential data and information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Participating in the successful administration of sponsored programs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Supporting the implementation of organizational changes for improvement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Engaging with families of diverse cultural and social backgrounds</a:t>
            </a:r>
            <a:endParaRPr/>
          </a:p>
          <a:p>
            <a:pPr indent="0" lvl="1" marL="9525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 sz="1600">
                <a:solidFill>
                  <a:schemeClr val="accent1"/>
                </a:solidFill>
              </a:rPr>
              <a:t>(for additional, </a:t>
            </a:r>
            <a:r>
              <a:rPr i="1" lang="en-US" sz="1600">
                <a:solidFill>
                  <a:schemeClr val="accent1"/>
                </a:solidFill>
              </a:rPr>
              <a:t>preferred</a:t>
            </a:r>
            <a:r>
              <a:rPr lang="en-US" sz="1600">
                <a:solidFill>
                  <a:schemeClr val="accent1"/>
                </a:solidFill>
              </a:rPr>
              <a:t> experience, see ha</a:t>
            </a:r>
            <a:r>
              <a:rPr lang="en-US" sz="1600">
                <a:solidFill>
                  <a:schemeClr val="lt1"/>
                </a:solidFill>
              </a:rPr>
              <a:t>ndout)</a:t>
            </a:r>
            <a:endParaRPr/>
          </a:p>
        </p:txBody>
      </p:sp>
      <p:sp>
        <p:nvSpPr>
          <p:cNvPr id="306" name="Google Shape;306;p7"/>
          <p:cNvSpPr/>
          <p:nvPr>
            <p:ph type="title"/>
          </p:nvPr>
        </p:nvSpPr>
        <p:spPr>
          <a:xfrm>
            <a:off x="2293608" y="438682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Lato"/>
              <a:buNone/>
            </a:pPr>
            <a:r>
              <a:rPr lang="en-US">
                <a:solidFill>
                  <a:schemeClr val="accent5"/>
                </a:solidFill>
              </a:rPr>
              <a:t>Experience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 txBox="1"/>
          <p:nvPr>
            <p:ph idx="2" type="body"/>
          </p:nvPr>
        </p:nvSpPr>
        <p:spPr>
          <a:xfrm>
            <a:off x="2308331" y="22958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RECOMMENDED CRITERIA – SITE DIRECTORS</a:t>
            </a:r>
            <a:endParaRPr/>
          </a:p>
        </p:txBody>
      </p:sp>
      <p:sp>
        <p:nvSpPr>
          <p:cNvPr id="316" name="Google Shape;316;p8"/>
          <p:cNvSpPr txBox="1"/>
          <p:nvPr>
            <p:ph idx="1" type="body"/>
          </p:nvPr>
        </p:nvSpPr>
        <p:spPr>
          <a:xfrm>
            <a:off x="2293607" y="1037066"/>
            <a:ext cx="6605464" cy="3476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/>
              <a:t>Required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 dynamics and key players in the local public education system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How to create a positive learning environment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What makes an effective teacher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What makes an effective team member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Trauma, toxic stress, and/or trauma-informed approaches to working with children and families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Cultural humility</a:t>
            </a:r>
            <a:endParaRPr/>
          </a:p>
          <a:p>
            <a:pPr indent="-1174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0" lvl="1" marL="9525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 sz="1600">
                <a:solidFill>
                  <a:schemeClr val="accent1"/>
                </a:solidFill>
              </a:rPr>
              <a:t>(for additional, </a:t>
            </a:r>
            <a:r>
              <a:rPr i="1" lang="en-US" sz="1600">
                <a:solidFill>
                  <a:schemeClr val="accent1"/>
                </a:solidFill>
              </a:rPr>
              <a:t>preferred</a:t>
            </a:r>
            <a:r>
              <a:rPr lang="en-US" sz="1600">
                <a:solidFill>
                  <a:schemeClr val="accent1"/>
                </a:solidFill>
              </a:rPr>
              <a:t> knowledge, see handout)</a:t>
            </a:r>
            <a:endParaRPr/>
          </a:p>
        </p:txBody>
      </p:sp>
      <p:sp>
        <p:nvSpPr>
          <p:cNvPr id="317" name="Google Shape;317;p8"/>
          <p:cNvSpPr/>
          <p:nvPr>
            <p:ph type="title"/>
          </p:nvPr>
        </p:nvSpPr>
        <p:spPr>
          <a:xfrm>
            <a:off x="2293608" y="438682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Lato"/>
              <a:buNone/>
            </a:pPr>
            <a:r>
              <a:rPr lang="en-US">
                <a:solidFill>
                  <a:schemeClr val="accent5"/>
                </a:solidFill>
              </a:rPr>
              <a:t>Knowledge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"/>
          <p:cNvSpPr txBox="1"/>
          <p:nvPr>
            <p:ph idx="12" type="sldNum"/>
          </p:nvPr>
        </p:nvSpPr>
        <p:spPr>
          <a:xfrm>
            <a:off x="6114885" y="4732246"/>
            <a:ext cx="270789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 txBox="1"/>
          <p:nvPr>
            <p:ph idx="2" type="body"/>
          </p:nvPr>
        </p:nvSpPr>
        <p:spPr>
          <a:xfrm>
            <a:off x="2308331" y="229588"/>
            <a:ext cx="66056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7FAE"/>
              </a:buClr>
              <a:buSzPts val="1800"/>
              <a:buNone/>
            </a:pPr>
            <a:r>
              <a:rPr lang="en-US"/>
              <a:t>RECOMMENDED CRITERIA – SITE DIRECTORS</a:t>
            </a:r>
            <a:endParaRPr/>
          </a:p>
        </p:txBody>
      </p:sp>
      <p:sp>
        <p:nvSpPr>
          <p:cNvPr id="327" name="Google Shape;327;p9"/>
          <p:cNvSpPr txBox="1"/>
          <p:nvPr>
            <p:ph idx="1" type="body"/>
          </p:nvPr>
        </p:nvSpPr>
        <p:spPr>
          <a:xfrm>
            <a:off x="2293607" y="1037066"/>
            <a:ext cx="6605464" cy="3476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/>
              <a:t>Required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Strong project management skills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Strong team building skills and the ability to support a positive team culture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 ability to work collaboratively with church leaders, program staff, families, and partner orgs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Strong behavior management skills with elementary school children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Strong family engagement skills</a:t>
            </a:r>
            <a:endParaRPr/>
          </a:p>
          <a:p>
            <a:pPr indent="-231775" lvl="0" marL="2317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 ability to gather and use data, feedback, and other information for improvement</a:t>
            </a:r>
            <a:endParaRPr/>
          </a:p>
          <a:p>
            <a:pPr indent="0" lvl="1" marL="9525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 sz="1600">
                <a:solidFill>
                  <a:schemeClr val="accent1"/>
                </a:solidFill>
              </a:rPr>
              <a:t>(for additional, </a:t>
            </a:r>
            <a:r>
              <a:rPr i="1" lang="en-US" sz="1600">
                <a:solidFill>
                  <a:schemeClr val="accent1"/>
                </a:solidFill>
              </a:rPr>
              <a:t>preferred</a:t>
            </a:r>
            <a:r>
              <a:rPr lang="en-US" sz="1600">
                <a:solidFill>
                  <a:schemeClr val="accent1"/>
                </a:solidFill>
              </a:rPr>
              <a:t> skills, see hando</a:t>
            </a:r>
            <a:r>
              <a:rPr lang="en-US" sz="1600">
                <a:solidFill>
                  <a:schemeClr val="lt1"/>
                </a:solidFill>
              </a:rPr>
              <a:t>ut)</a:t>
            </a:r>
            <a:endParaRPr/>
          </a:p>
        </p:txBody>
      </p:sp>
      <p:sp>
        <p:nvSpPr>
          <p:cNvPr id="328" name="Google Shape;328;p9"/>
          <p:cNvSpPr/>
          <p:nvPr>
            <p:ph type="title"/>
          </p:nvPr>
        </p:nvSpPr>
        <p:spPr>
          <a:xfrm>
            <a:off x="2293608" y="438682"/>
            <a:ext cx="6605464" cy="723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Lato"/>
              <a:buNone/>
            </a:pPr>
            <a:r>
              <a:rPr lang="en-US">
                <a:solidFill>
                  <a:schemeClr val="accent5"/>
                </a:solidFill>
              </a:rPr>
              <a:t>Skills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Custom Design">
  <a:themeElements>
    <a:clrScheme name="Impact Center">
      <a:dk1>
        <a:srgbClr val="000000"/>
      </a:dk1>
      <a:lt1>
        <a:srgbClr val="FFFFFF"/>
      </a:lt1>
      <a:dk2>
        <a:srgbClr val="182E64"/>
      </a:dk2>
      <a:lt2>
        <a:srgbClr val="E7E6E6"/>
      </a:lt2>
      <a:accent1>
        <a:srgbClr val="2D9596"/>
      </a:accent1>
      <a:accent2>
        <a:srgbClr val="F26739"/>
      </a:accent2>
      <a:accent3>
        <a:srgbClr val="A5A5A5"/>
      </a:accent3>
      <a:accent4>
        <a:srgbClr val="F8B717"/>
      </a:accent4>
      <a:accent5>
        <a:srgbClr val="9F396B"/>
      </a:accent5>
      <a:accent6>
        <a:srgbClr val="9ECFA9"/>
      </a:accent6>
      <a:hlink>
        <a:srgbClr val="55C6D4"/>
      </a:hlink>
      <a:folHlink>
        <a:srgbClr val="0065B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Impact Center">
      <a:dk1>
        <a:srgbClr val="000000"/>
      </a:dk1>
      <a:lt1>
        <a:srgbClr val="FFFFFF"/>
      </a:lt1>
      <a:dk2>
        <a:srgbClr val="182E64"/>
      </a:dk2>
      <a:lt2>
        <a:srgbClr val="E7E6E6"/>
      </a:lt2>
      <a:accent1>
        <a:srgbClr val="2D9596"/>
      </a:accent1>
      <a:accent2>
        <a:srgbClr val="F26739"/>
      </a:accent2>
      <a:accent3>
        <a:srgbClr val="A5A5A5"/>
      </a:accent3>
      <a:accent4>
        <a:srgbClr val="F8B717"/>
      </a:accent4>
      <a:accent5>
        <a:srgbClr val="9F396B"/>
      </a:accent5>
      <a:accent6>
        <a:srgbClr val="9ECFA9"/>
      </a:accent6>
      <a:hlink>
        <a:srgbClr val="55C6D4"/>
      </a:hlink>
      <a:folHlink>
        <a:srgbClr val="0065B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2022-04-05T15:51:33Z</dcterms:created>
  <dc:creator>Aldridge, Will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0E37A487-BAE4-4272-BC41-4119F9CFD41E</vt:lpwstr>
  </property>
  <property fmtid="{D5CDD505-2E9C-101B-9397-08002B2CF9AE}" pid="3" name="ArticulatePath">
    <vt:lpwstr>NCIC pptx designs - REVISED</vt:lpwstr>
  </property>
</Properties>
</file>